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3" r:id="rId5"/>
    <p:sldId id="268" r:id="rId6"/>
    <p:sldId id="287" r:id="rId7"/>
    <p:sldId id="285" r:id="rId8"/>
    <p:sldId id="274" r:id="rId9"/>
    <p:sldId id="275" r:id="rId10"/>
    <p:sldId id="276" r:id="rId11"/>
    <p:sldId id="277" r:id="rId12"/>
    <p:sldId id="278" r:id="rId13"/>
    <p:sldId id="282" r:id="rId14"/>
    <p:sldId id="280" r:id="rId15"/>
    <p:sldId id="279" r:id="rId16"/>
    <p:sldId id="281" r:id="rId17"/>
    <p:sldId id="269" r:id="rId18"/>
    <p:sldId id="284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12FBC4-CD46-E252-AB59-528A8C444D86}" v="9" dt="2024-10-14T12:57:08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Woodley" userId="S::lucwoo@st-laurence.com::c7c51c8e-ddcd-4251-bafe-db81b072dc7b" providerId="AD" clId="Web-{5E12FBC4-CD46-E252-AB59-528A8C444D86}"/>
    <pc:docChg chg="modSld">
      <pc:chgData name="Lucy Woodley" userId="S::lucwoo@st-laurence.com::c7c51c8e-ddcd-4251-bafe-db81b072dc7b" providerId="AD" clId="Web-{5E12FBC4-CD46-E252-AB59-528A8C444D86}" dt="2024-10-14T12:57:02.946" v="6" actId="20577"/>
      <pc:docMkLst>
        <pc:docMk/>
      </pc:docMkLst>
      <pc:sldChg chg="modSp">
        <pc:chgData name="Lucy Woodley" userId="S::lucwoo@st-laurence.com::c7c51c8e-ddcd-4251-bafe-db81b072dc7b" providerId="AD" clId="Web-{5E12FBC4-CD46-E252-AB59-528A8C444D86}" dt="2024-10-14T12:56:52.696" v="1" actId="20577"/>
        <pc:sldMkLst>
          <pc:docMk/>
          <pc:sldMk cId="0" sldId="256"/>
        </pc:sldMkLst>
        <pc:spChg chg="mod">
          <ac:chgData name="Lucy Woodley" userId="S::lucwoo@st-laurence.com::c7c51c8e-ddcd-4251-bafe-db81b072dc7b" providerId="AD" clId="Web-{5E12FBC4-CD46-E252-AB59-528A8C444D86}" dt="2024-10-14T12:56:52.696" v="1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">
        <pc:chgData name="Lucy Woodley" userId="S::lucwoo@st-laurence.com::c7c51c8e-ddcd-4251-bafe-db81b072dc7b" providerId="AD" clId="Web-{5E12FBC4-CD46-E252-AB59-528A8C444D86}" dt="2024-10-14T12:57:02.946" v="6" actId="20577"/>
        <pc:sldMkLst>
          <pc:docMk/>
          <pc:sldMk cId="0" sldId="257"/>
        </pc:sldMkLst>
        <pc:spChg chg="mod">
          <ac:chgData name="Lucy Woodley" userId="S::lucwoo@st-laurence.com::c7c51c8e-ddcd-4251-bafe-db81b072dc7b" providerId="AD" clId="Web-{5E12FBC4-CD46-E252-AB59-528A8C444D86}" dt="2024-10-14T12:57:02.946" v="6" actId="20577"/>
          <ac:spMkLst>
            <pc:docMk/>
            <pc:sldMk cId="0" sldId="257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BAC1-C201-4286-9B1B-8E78732499B0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DDD4-09B4-45D2-8C55-37EB579EA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BAC1-C201-4286-9B1B-8E78732499B0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DDD4-09B4-45D2-8C55-37EB579EA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BAC1-C201-4286-9B1B-8E78732499B0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DDD4-09B4-45D2-8C55-37EB579EA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BAC1-C201-4286-9B1B-8E78732499B0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DDD4-09B4-45D2-8C55-37EB579EA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BAC1-C201-4286-9B1B-8E78732499B0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DDD4-09B4-45D2-8C55-37EB579EA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BAC1-C201-4286-9B1B-8E78732499B0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DDD4-09B4-45D2-8C55-37EB579EA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BAC1-C201-4286-9B1B-8E78732499B0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DDD4-09B4-45D2-8C55-37EB579EA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BAC1-C201-4286-9B1B-8E78732499B0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DDD4-09B4-45D2-8C55-37EB579EA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BAC1-C201-4286-9B1B-8E78732499B0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DDD4-09B4-45D2-8C55-37EB579EA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BAC1-C201-4286-9B1B-8E78732499B0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DDD4-09B4-45D2-8C55-37EB579EA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BAC1-C201-4286-9B1B-8E78732499B0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DDD4-09B4-45D2-8C55-37EB579EA0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7BAC1-C201-4286-9B1B-8E78732499B0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CDDD4-09B4-45D2-8C55-37EB579EA04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19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32016" y="1766812"/>
            <a:ext cx="616869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32016" y="1423780"/>
            <a:ext cx="515816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87432" y="1239381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87431" y="1230651"/>
            <a:ext cx="7656494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247" y="1607809"/>
            <a:ext cx="6927020" cy="2876680"/>
          </a:xfrm>
        </p:spPr>
        <p:txBody>
          <a:bodyPr anchor="b">
            <a:normAutofit/>
          </a:bodyPr>
          <a:lstStyle/>
          <a:p>
            <a:pPr algn="l"/>
            <a:r>
              <a:rPr lang="en-GB" sz="5700" b="1" dirty="0">
                <a:solidFill>
                  <a:srgbClr val="FFFFFF"/>
                </a:solidFill>
              </a:rPr>
              <a:t>Year 10 </a:t>
            </a:r>
            <a:br>
              <a:rPr lang="en-GB" sz="5700" b="1" dirty="0">
                <a:solidFill>
                  <a:srgbClr val="FFFFFF"/>
                </a:solidFill>
              </a:rPr>
            </a:br>
            <a:r>
              <a:rPr lang="en-GB" sz="5700" b="1" dirty="0">
                <a:solidFill>
                  <a:srgbClr val="FFFFFF"/>
                </a:solidFill>
              </a:rPr>
              <a:t>Work Experience</a:t>
            </a:r>
            <a:br>
              <a:rPr lang="en-GB" sz="5700" b="1" dirty="0">
                <a:solidFill>
                  <a:srgbClr val="FFFFFF"/>
                </a:solidFill>
              </a:rPr>
            </a:br>
            <a:r>
              <a:rPr lang="en-GB" sz="5700" b="1" dirty="0">
                <a:solidFill>
                  <a:srgbClr val="FFFFFF"/>
                </a:solidFill>
              </a:rPr>
              <a:t>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3087" t="7256" r="23086" b="21996"/>
          <a:stretch/>
        </p:blipFill>
        <p:spPr bwMode="auto">
          <a:xfrm>
            <a:off x="179512" y="274638"/>
            <a:ext cx="8640960" cy="6322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7878125" y="2780928"/>
            <a:ext cx="783305" cy="49075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26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2577" t="7936" r="23087" b="4762"/>
          <a:stretch/>
        </p:blipFill>
        <p:spPr bwMode="auto">
          <a:xfrm>
            <a:off x="563825" y="620688"/>
            <a:ext cx="8064896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588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2960" t="8390" r="23597" b="12472"/>
          <a:stretch/>
        </p:blipFill>
        <p:spPr bwMode="auto">
          <a:xfrm>
            <a:off x="0" y="376198"/>
            <a:ext cx="9144000" cy="6149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5854537" y="4221088"/>
            <a:ext cx="2232248" cy="182847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953513" y="4609401"/>
            <a:ext cx="1817103" cy="144016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84447" y="5121660"/>
            <a:ext cx="1351249" cy="140368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32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32016" y="1766812"/>
            <a:ext cx="616869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32016" y="1423780"/>
            <a:ext cx="515816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87432" y="1239381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87431" y="1230651"/>
            <a:ext cx="7656494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247" y="1607809"/>
            <a:ext cx="6927020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700" dirty="0">
                <a:solidFill>
                  <a:srgbClr val="FFFFFF"/>
                </a:solidFill>
              </a:rPr>
              <a:t>In</a:t>
            </a:r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PSHE you will be given guidance on how to write a formal letter/email and make a formal telephone call to employers.</a:t>
            </a:r>
            <a:b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 can also talk to your tutors, sixth formers in your tutor group or parents to proofread your letter for you.</a:t>
            </a:r>
          </a:p>
        </p:txBody>
      </p:sp>
    </p:spTree>
    <p:extLst>
      <p:ext uri="{BB962C8B-B14F-4D97-AF65-F5344CB8AC3E}">
        <p14:creationId xmlns:p14="http://schemas.microsoft.com/office/powerpoint/2010/main" val="99478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2749" t="19049" r="63003" b="20180"/>
          <a:stretch/>
        </p:blipFill>
        <p:spPr bwMode="auto">
          <a:xfrm>
            <a:off x="0" y="690329"/>
            <a:ext cx="4404732" cy="5649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707904" y="118829"/>
            <a:ext cx="5616624" cy="1143000"/>
          </a:xfrm>
        </p:spPr>
        <p:txBody>
          <a:bodyPr>
            <a:noAutofit/>
          </a:bodyPr>
          <a:lstStyle/>
          <a:p>
            <a:r>
              <a:rPr lang="en-GB" sz="2800" b="1" dirty="0"/>
              <a:t>Work Experience Agreement Form</a:t>
            </a:r>
            <a:br>
              <a:rPr lang="en-GB" sz="2800" b="1" dirty="0"/>
            </a:br>
            <a:r>
              <a:rPr lang="en-GB" sz="2800" b="1" dirty="0"/>
              <a:t>(Yellow Form)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915816" y="1412776"/>
            <a:ext cx="5904656" cy="853063"/>
            <a:chOff x="2915816" y="1412776"/>
            <a:chExt cx="5904656" cy="853063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2915816" y="1412776"/>
              <a:ext cx="2232248" cy="576064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292080" y="1804174"/>
              <a:ext cx="3528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Fill in your details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915816" y="2492896"/>
            <a:ext cx="5904656" cy="1263045"/>
            <a:chOff x="2915816" y="2492896"/>
            <a:chExt cx="5904656" cy="1263045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2915816" y="2492896"/>
              <a:ext cx="2232248" cy="576064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292080" y="2924944"/>
              <a:ext cx="35283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Ask your employer to fill in their details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974470" y="4005064"/>
            <a:ext cx="5855941" cy="806896"/>
            <a:chOff x="2974470" y="4005064"/>
            <a:chExt cx="5855941" cy="806896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2974470" y="4005064"/>
              <a:ext cx="2232248" cy="576064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2974470" y="4725144"/>
              <a:ext cx="2232248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302019" y="4350295"/>
              <a:ext cx="3528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You and your parents sign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74470" y="5531639"/>
            <a:ext cx="5891575" cy="461665"/>
            <a:chOff x="2974470" y="5531639"/>
            <a:chExt cx="5891575" cy="461665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2974470" y="5762472"/>
              <a:ext cx="2232248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337653" y="5531639"/>
              <a:ext cx="3528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Ask your employer to 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255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082" t="18367" r="64923" b="7936"/>
          <a:stretch/>
        </p:blipFill>
        <p:spPr bwMode="auto">
          <a:xfrm>
            <a:off x="323528" y="0"/>
            <a:ext cx="5400600" cy="68287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22194" t="17914" r="21684" b="6349"/>
          <a:stretch/>
        </p:blipFill>
        <p:spPr bwMode="auto">
          <a:xfrm>
            <a:off x="-180528" y="188640"/>
            <a:ext cx="9433048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429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1F40F483-2008-4A79-B173-4A9DA0AC3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0">
            <a:extLst>
              <a:ext uri="{FF2B5EF4-FFF2-40B4-BE49-F238E27FC236}">
                <a16:creationId xmlns:a16="http://schemas.microsoft.com/office/drawing/2014/main" id="{D0446FEB-8296-4C58-A416-FE66BF93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6623" y="-1"/>
            <a:ext cx="569713" cy="6858000"/>
          </a:xfrm>
          <a:custGeom>
            <a:avLst/>
            <a:gdLst>
              <a:gd name="connsiteX0" fmla="*/ 666 w 759618"/>
              <a:gd name="connsiteY0" fmla="*/ 0 h 6858000"/>
              <a:gd name="connsiteX1" fmla="*/ 759618 w 759618"/>
              <a:gd name="connsiteY1" fmla="*/ 0 h 6858000"/>
              <a:gd name="connsiteX2" fmla="*/ 759618 w 759618"/>
              <a:gd name="connsiteY2" fmla="*/ 1613808 h 6858000"/>
              <a:gd name="connsiteX3" fmla="*/ 759618 w 759618"/>
              <a:gd name="connsiteY3" fmla="*/ 2003729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666 w 759618"/>
              <a:gd name="connsiteY7" fmla="*/ 11474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666" y="0"/>
                </a:moveTo>
                <a:lnTo>
                  <a:pt x="759618" y="0"/>
                </a:lnTo>
                <a:lnTo>
                  <a:pt x="759618" y="1613808"/>
                </a:lnTo>
                <a:lnTo>
                  <a:pt x="759618" y="2003729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666" y="11474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B14F32D1-131A-4E26-9F16-AF1A8F488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879652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1" name="Freeform: Shape 14">
            <a:extLst>
              <a:ext uri="{FF2B5EF4-FFF2-40B4-BE49-F238E27FC236}">
                <a16:creationId xmlns:a16="http://schemas.microsoft.com/office/drawing/2014/main" id="{1ABC2BC2-F576-4967-9EDA-93DBDDD8D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476012" cy="6141008"/>
          </a:xfrm>
          <a:custGeom>
            <a:avLst/>
            <a:gdLst>
              <a:gd name="connsiteX0" fmla="*/ 0 w 4634682"/>
              <a:gd name="connsiteY0" fmla="*/ 0 h 6141008"/>
              <a:gd name="connsiteX1" fmla="*/ 4634682 w 4634682"/>
              <a:gd name="connsiteY1" fmla="*/ 0 h 6141008"/>
              <a:gd name="connsiteX2" fmla="*/ 4634682 w 4634682"/>
              <a:gd name="connsiteY2" fmla="*/ 6141008 h 6141008"/>
              <a:gd name="connsiteX3" fmla="*/ 0 w 4634682"/>
              <a:gd name="connsiteY3" fmla="*/ 6141008 h 614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6141008">
                <a:moveTo>
                  <a:pt x="0" y="0"/>
                </a:moveTo>
                <a:lnTo>
                  <a:pt x="4634682" y="0"/>
                </a:lnTo>
                <a:lnTo>
                  <a:pt x="4634682" y="6141008"/>
                </a:lnTo>
                <a:lnTo>
                  <a:pt x="0" y="6141008"/>
                </a:lnTo>
                <a:close/>
              </a:path>
            </a:pathLst>
          </a:cu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D3B74C-EACF-F600-A60C-C1DD91E80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05" y="1508946"/>
            <a:ext cx="2862063" cy="3417389"/>
          </a:xfrm>
          <a:prstGeom prst="rect">
            <a:avLst/>
          </a:prstGeom>
          <a:noFill/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C1ED7A15-93F4-4241-81AA-1F6EDAE9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76336" y="1"/>
            <a:ext cx="5465378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630" y="643465"/>
            <a:ext cx="4380578" cy="24975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rgbClr val="FFFFFF"/>
                </a:solidFill>
              </a:rPr>
              <a:t>Signed </a:t>
            </a:r>
            <a:r>
              <a:rPr lang="en-GB" sz="2400" b="1" dirty="0">
                <a:solidFill>
                  <a:srgbClr val="FFFFFF"/>
                </a:solidFill>
              </a:rPr>
              <a:t>Work Experience Agreement Form</a:t>
            </a:r>
            <a:r>
              <a:rPr lang="en-GB" sz="2400" dirty="0">
                <a:solidFill>
                  <a:srgbClr val="FFFFFF"/>
                </a:solidFill>
              </a:rPr>
              <a:t> and </a:t>
            </a:r>
            <a:r>
              <a:rPr lang="en-GB" sz="2400" b="1" dirty="0">
                <a:solidFill>
                  <a:srgbClr val="FFFFFF"/>
                </a:solidFill>
              </a:rPr>
              <a:t>Health Declaration Form </a:t>
            </a:r>
            <a:r>
              <a:rPr lang="en-GB" sz="2400" dirty="0">
                <a:solidFill>
                  <a:srgbClr val="FFFFFF"/>
                </a:solidFill>
              </a:rPr>
              <a:t>should be handed into the </a:t>
            </a:r>
            <a:br>
              <a:rPr lang="en-GB" sz="2400" dirty="0">
                <a:solidFill>
                  <a:srgbClr val="FFFFFF"/>
                </a:solidFill>
              </a:rPr>
            </a:br>
            <a:r>
              <a:rPr lang="en-GB" sz="2400" b="1" dirty="0">
                <a:solidFill>
                  <a:srgbClr val="FFFFFF"/>
                </a:solidFill>
              </a:rPr>
              <a:t>Careers Office in the ILC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64630" y="3645024"/>
            <a:ext cx="4380577" cy="187070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 sz="2100" dirty="0">
              <a:solidFill>
                <a:srgbClr val="FEFFFF"/>
              </a:solidFill>
            </a:endParaRPr>
          </a:p>
          <a:p>
            <a:pPr marL="0" indent="0">
              <a:buNone/>
            </a:pPr>
            <a:r>
              <a:rPr lang="en-GB" sz="3600" b="1" dirty="0">
                <a:solidFill>
                  <a:srgbClr val="FEFFFF"/>
                </a:solidFill>
              </a:rPr>
              <a:t>Deadline: </a:t>
            </a:r>
          </a:p>
          <a:p>
            <a:pPr marL="0" indent="0">
              <a:buNone/>
            </a:pPr>
            <a:r>
              <a:rPr lang="en-GB" sz="3600" b="1" dirty="0">
                <a:solidFill>
                  <a:srgbClr val="FEFFFF"/>
                </a:solidFill>
              </a:rPr>
              <a:t>1</a:t>
            </a:r>
            <a:r>
              <a:rPr lang="en-GB" sz="3600" b="1" baseline="30000" dirty="0">
                <a:solidFill>
                  <a:srgbClr val="FEFFFF"/>
                </a:solidFill>
              </a:rPr>
              <a:t>st</a:t>
            </a:r>
            <a:r>
              <a:rPr lang="en-GB" sz="3600" b="1" dirty="0">
                <a:solidFill>
                  <a:srgbClr val="FEFFFF"/>
                </a:solidFill>
              </a:rPr>
              <a:t> March 2024</a:t>
            </a:r>
            <a:endParaRPr lang="en-GB" sz="36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3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FD50D0-1315-48C4-BB87-7646B049A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83E95F-11F0-4EF3-B911-EC4A265F0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5" name="Freeform 44">
              <a:extLst>
                <a:ext uri="{FF2B5EF4-FFF2-40B4-BE49-F238E27FC236}">
                  <a16:creationId xmlns:a16="http://schemas.microsoft.com/office/drawing/2014/main" id="{4A5621C8-F0D7-4928-9BC5-B15B318AF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5">
              <a:extLst>
                <a:ext uri="{FF2B5EF4-FFF2-40B4-BE49-F238E27FC236}">
                  <a16:creationId xmlns:a16="http://schemas.microsoft.com/office/drawing/2014/main" id="{3F55EE6D-8E4E-47F0-B7BC-D45AECE43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6">
              <a:extLst>
                <a:ext uri="{FF2B5EF4-FFF2-40B4-BE49-F238E27FC236}">
                  <a16:creationId xmlns:a16="http://schemas.microsoft.com/office/drawing/2014/main" id="{C2EC5D6B-2D05-4DDF-9E09-8814EA492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F7890FC4-3706-4665-B92A-D37982414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B29EAEC-4EE8-4823-BBB4-9012708C8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r>
              <a:rPr lang="en-GB" sz="3500" dirty="0">
                <a:solidFill>
                  <a:srgbClr val="FFFFFF"/>
                </a:solidFill>
              </a:rPr>
              <a:t>Outside of area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8678" y="2543175"/>
            <a:ext cx="3215290" cy="268602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2000" dirty="0"/>
              <a:t>If you are intending to organise a placement </a:t>
            </a:r>
            <a:r>
              <a:rPr lang="en-GB" sz="2000" i="1" u="sng" dirty="0"/>
              <a:t>outside</a:t>
            </a:r>
            <a:r>
              <a:rPr lang="en-GB" sz="2000" dirty="0"/>
              <a:t> of this geographical area, you must aim to get your form in before the deadline.</a:t>
            </a:r>
            <a:endParaRPr lang="en-GB" sz="2000" b="1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9299" t="16627" r="15179" b="7461"/>
          <a:stretch>
            <a:fillRect/>
          </a:stretch>
        </p:blipFill>
        <p:spPr bwMode="auto">
          <a:xfrm>
            <a:off x="4515987" y="3117851"/>
            <a:ext cx="4002195" cy="3099172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6B713B-83DA-E6F5-7516-9EE3100EC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8791"/>
            <a:ext cx="2020397" cy="175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32016" y="1766812"/>
            <a:ext cx="616869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32016" y="1423780"/>
            <a:ext cx="515816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87432" y="1239381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87431" y="1230651"/>
            <a:ext cx="7656494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247" y="1607809"/>
            <a:ext cx="6927020" cy="28766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Put these dates into your diaries and phones.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Late entries </a:t>
            </a:r>
            <a:r>
              <a:rPr lang="en-US" dirty="0">
                <a:solidFill>
                  <a:srgbClr val="FFFFFF"/>
                </a:solidFill>
              </a:rPr>
              <a:t>mean that you will need to pay the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£40 </a:t>
            </a:r>
            <a:r>
              <a:rPr lang="en-US" dirty="0">
                <a:solidFill>
                  <a:srgbClr val="FFFFFF"/>
                </a:solidFill>
              </a:rPr>
              <a:t>admin fee.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247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C3EFD13-3CD8-4457-B029-DD736C9E9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9B61C3-6D3C-4B90-B343-810EC252B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822283" y="2216693"/>
            <a:ext cx="5585910" cy="3531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324" y="2571909"/>
            <a:ext cx="4406374" cy="2826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 luck!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Please talk to us in Careers early if you experience difficulties –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 are here to help!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C1257FDB-F578-4AA9-844B-CF6CFA2FA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822283" y="1515074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9999F923-F60C-4033-A0C7-BA36D1A44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923337" y="1172042"/>
            <a:ext cx="515815" cy="3820237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F8C27FAF-AD0A-489C-A7B5-16CBFBB06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923337" y="987643"/>
            <a:ext cx="260400" cy="3699706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583B1E3E-6E8E-4E48-9EA6-56F1E306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5621" y="965200"/>
            <a:ext cx="2478116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r>
              <a:rPr lang="en-GB" sz="3500" b="1">
                <a:solidFill>
                  <a:srgbClr val="FFFFFF"/>
                </a:solidFill>
              </a:rPr>
              <a:t>When?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74015" y="2494450"/>
            <a:ext cx="3927680" cy="356315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100" dirty="0"/>
          </a:p>
          <a:p>
            <a:pPr marL="0" indent="0">
              <a:buNone/>
            </a:pPr>
            <a:r>
              <a:rPr lang="en-GB" sz="2100" dirty="0"/>
              <a:t>You will </a:t>
            </a:r>
            <a:r>
              <a:rPr lang="en-GB" sz="2100" b="1" dirty="0"/>
              <a:t>ALL </a:t>
            </a:r>
            <a:r>
              <a:rPr lang="en-GB" sz="2100" dirty="0"/>
              <a:t>be taking part in a week of work experience at the start of Term 6</a:t>
            </a:r>
          </a:p>
          <a:p>
            <a:pPr>
              <a:buNone/>
            </a:pPr>
            <a:endParaRPr lang="en-GB" sz="2100" b="1" dirty="0"/>
          </a:p>
          <a:p>
            <a:pPr algn="ctr">
              <a:buNone/>
            </a:pPr>
            <a:r>
              <a:rPr lang="en-GB" sz="2100" b="1" dirty="0"/>
              <a:t>Monday 9 June – Friday 13 June 2025</a:t>
            </a:r>
            <a:endParaRPr lang="en-GB" sz="2100" b="1" dirty="0">
              <a:cs typeface="Calibri"/>
            </a:endParaRPr>
          </a:p>
          <a:p>
            <a:pPr>
              <a:buNone/>
            </a:pPr>
            <a:endParaRPr lang="en-GB" sz="2100" b="1" dirty="0"/>
          </a:p>
          <a:p>
            <a:endParaRPr lang="en-GB" sz="21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1D49B2-0734-598F-4FB3-59DD4C1AE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485" y="2479860"/>
            <a:ext cx="3238500" cy="3563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r>
              <a:rPr lang="en-GB" sz="3500" b="1">
                <a:solidFill>
                  <a:srgbClr val="FFFFFF"/>
                </a:solidFill>
              </a:rPr>
              <a:t>Why?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5F3E41-2B8B-0FA2-6242-3A7410EDAD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676" y="2841125"/>
            <a:ext cx="2407334" cy="2820123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79912" y="2494450"/>
            <a:ext cx="4883949" cy="395888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400" b="1" dirty="0"/>
              <a:t>Work experience: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b="1" dirty="0"/>
          </a:p>
          <a:p>
            <a:pPr>
              <a:lnSpc>
                <a:spcPct val="90000"/>
              </a:lnSpc>
            </a:pPr>
            <a:r>
              <a:rPr lang="en-GB" sz="1800" dirty="0"/>
              <a:t>provides you with an insight to the world of work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allows you to develop your work-related skills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helps you to decide what you want (or don’t want) to do post 16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helps you gain confidence and independence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has often led to students gaining a part-time job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gives you practice at writing application letters and interviews</a:t>
            </a:r>
          </a:p>
          <a:p>
            <a:pPr lvl="2">
              <a:lnSpc>
                <a:spcPct val="90000"/>
              </a:lnSpc>
            </a:pP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7916" y="3655125"/>
            <a:ext cx="3698382" cy="2773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47" y="3685207"/>
            <a:ext cx="4102470" cy="32060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064" y="4046"/>
            <a:ext cx="4472106" cy="3188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-176134"/>
            <a:ext cx="3072297" cy="41780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3510"/>
            <a:ext cx="2915816" cy="415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9791" cy="368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2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r>
              <a:rPr lang="en-GB" sz="3500" b="1">
                <a:solidFill>
                  <a:srgbClr val="FFFFFF"/>
                </a:solidFill>
              </a:rPr>
              <a:t>How?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EBF5FA-E9A9-C430-9090-8703073F6F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3139606"/>
            <a:ext cx="2360394" cy="2268912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71676" y="2494450"/>
            <a:ext cx="4692185" cy="41029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100" b="1" dirty="0"/>
          </a:p>
          <a:p>
            <a:pPr marL="0" indent="0">
              <a:buNone/>
            </a:pPr>
            <a:r>
              <a:rPr lang="en-GB" sz="2800" b="1" dirty="0"/>
              <a:t>You</a:t>
            </a:r>
            <a:r>
              <a:rPr lang="en-GB" sz="2200" dirty="0"/>
              <a:t> must arrange your work experience – it’s part of the ‘employability skills’ experience: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talk to friends and family</a:t>
            </a:r>
          </a:p>
          <a:p>
            <a:r>
              <a:rPr lang="en-GB" sz="2200" dirty="0"/>
              <a:t>get in touch with local employers</a:t>
            </a:r>
          </a:p>
          <a:p>
            <a:r>
              <a:rPr lang="en-GB" sz="2200" dirty="0"/>
              <a:t>apply for one of the work experience placements online</a:t>
            </a:r>
          </a:p>
          <a:p>
            <a:endParaRPr lang="en-GB" sz="2200" dirty="0"/>
          </a:p>
          <a:p>
            <a:pPr marL="0" indent="0">
              <a:buNone/>
            </a:pPr>
            <a:r>
              <a:rPr lang="en-GB" sz="2200" dirty="0"/>
              <a:t>But we can help you…… </a:t>
            </a:r>
            <a:r>
              <a:rPr lang="en-GB" sz="2200" dirty="0">
                <a:sym typeface="Wingdings" panose="05000000000000000000" pitchFamily="2" charset="2"/>
              </a:rPr>
              <a:t>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39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0568799-8D49-6BA6-42E2-D598434A8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Things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FE991-827E-B25E-63DF-049FC80C2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91" y="2494450"/>
            <a:ext cx="4324941" cy="356315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ts val="1000"/>
              </a:spcBef>
            </a:pPr>
            <a:r>
              <a:rPr lang="en-US" sz="2200" kern="1200" dirty="0">
                <a:latin typeface="+mn-lt"/>
                <a:ea typeface="+mn-ea"/>
                <a:cs typeface="+mn-cs"/>
              </a:rPr>
              <a:t>How will </a:t>
            </a:r>
            <a:r>
              <a:rPr lang="en-US" sz="2200" dirty="0"/>
              <a:t>I</a:t>
            </a:r>
            <a:r>
              <a:rPr lang="en-US" sz="2200" kern="1200" dirty="0">
                <a:latin typeface="+mn-lt"/>
                <a:ea typeface="+mn-ea"/>
                <a:cs typeface="+mn-cs"/>
              </a:rPr>
              <a:t> get there?</a:t>
            </a:r>
          </a:p>
          <a:p>
            <a:pPr>
              <a:spcBef>
                <a:spcPts val="1000"/>
              </a:spcBef>
            </a:pPr>
            <a:r>
              <a:rPr lang="en-US" sz="2200" dirty="0"/>
              <a:t>What will I need to wear?</a:t>
            </a:r>
          </a:p>
          <a:p>
            <a:pPr>
              <a:spcBef>
                <a:spcPts val="1000"/>
              </a:spcBef>
            </a:pPr>
            <a:r>
              <a:rPr lang="en-US" sz="2200" kern="1200" dirty="0">
                <a:latin typeface="+mn-lt"/>
                <a:ea typeface="+mn-ea"/>
                <a:cs typeface="+mn-cs"/>
              </a:rPr>
              <a:t>How </a:t>
            </a:r>
            <a:r>
              <a:rPr lang="en-US" sz="2200"/>
              <a:t>will I </a:t>
            </a:r>
            <a:r>
              <a:rPr lang="en-US" sz="2200" dirty="0"/>
              <a:t>decide where to go?</a:t>
            </a:r>
          </a:p>
          <a:p>
            <a:pPr>
              <a:spcBef>
                <a:spcPts val="1000"/>
              </a:spcBef>
            </a:pPr>
            <a:r>
              <a:rPr lang="en-US" sz="2200" dirty="0"/>
              <a:t>Is it something I’m really interested in?</a:t>
            </a:r>
          </a:p>
          <a:p>
            <a:pPr>
              <a:spcBef>
                <a:spcPts val="1000"/>
              </a:spcBef>
            </a:pPr>
            <a:r>
              <a:rPr lang="en-US" sz="2200" dirty="0"/>
              <a:t>What do I want to get out of this week?</a:t>
            </a:r>
          </a:p>
          <a:p>
            <a:pPr>
              <a:spcBef>
                <a:spcPts val="1000"/>
              </a:spcBef>
            </a:pPr>
            <a:r>
              <a:rPr lang="en-US" sz="2200" dirty="0"/>
              <a:t>What skills do I want to use/ develop?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8572E-6035-BC9E-A82D-5A8339D50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4223" y="2492376"/>
            <a:ext cx="2473009" cy="2952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388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4" y="260648"/>
            <a:ext cx="8765728" cy="628828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3347864" y="3861048"/>
            <a:ext cx="2232248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80112" y="3182832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Click</a:t>
            </a:r>
          </a:p>
          <a:p>
            <a:r>
              <a:rPr lang="en-GB" sz="3000" dirty="0"/>
              <a:t>‘Enter School’</a:t>
            </a:r>
          </a:p>
        </p:txBody>
      </p:sp>
    </p:spTree>
    <p:extLst>
      <p:ext uri="{BB962C8B-B14F-4D97-AF65-F5344CB8AC3E}">
        <p14:creationId xmlns:p14="http://schemas.microsoft.com/office/powerpoint/2010/main" val="117266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Searching the Database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49320"/>
            <a:ext cx="8046156" cy="452596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932040" y="1763688"/>
            <a:ext cx="936104" cy="657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26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2449" t="7483" r="22321" b="14965"/>
          <a:stretch/>
        </p:blipFill>
        <p:spPr bwMode="auto">
          <a:xfrm>
            <a:off x="440891" y="397178"/>
            <a:ext cx="8496944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1520661" y="2274208"/>
            <a:ext cx="1693870" cy="42041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349642" y="2937554"/>
            <a:ext cx="342038" cy="2754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338959" y="3789040"/>
            <a:ext cx="342038" cy="2754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635896" y="3740105"/>
            <a:ext cx="342038" cy="2754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364088" y="5229200"/>
            <a:ext cx="648072" cy="2754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49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4090E928B844428AE3CA86F83F0C76" ma:contentTypeVersion="11" ma:contentTypeDescription="Create a new document." ma:contentTypeScope="" ma:versionID="ee7ce4b14e1a1036db794829cdccd6a9">
  <xsd:schema xmlns:xsd="http://www.w3.org/2001/XMLSchema" xmlns:xs="http://www.w3.org/2001/XMLSchema" xmlns:p="http://schemas.microsoft.com/office/2006/metadata/properties" xmlns:ns2="232782a2-5ccc-4ef6-88af-bee8ce52035c" xmlns:ns3="726dca03-a2cc-4a97-8cc6-aabe86d36e6a" targetNamespace="http://schemas.microsoft.com/office/2006/metadata/properties" ma:root="true" ma:fieldsID="08e5905c373fc46c3ace5023fabc69d4" ns2:_="" ns3:_="">
    <xsd:import namespace="232782a2-5ccc-4ef6-88af-bee8ce52035c"/>
    <xsd:import namespace="726dca03-a2cc-4a97-8cc6-aabe86d36e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2782a2-5ccc-4ef6-88af-bee8ce5203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06df1e1-eda6-400e-8666-2006690d35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6dca03-a2cc-4a97-8cc6-aabe86d36e6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97fd57b-8359-4b49-9cd9-1eb85051d02c}" ma:internalName="TaxCatchAll" ma:showField="CatchAllData" ma:web="726dca03-a2cc-4a97-8cc6-aabe86d36e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85670A-01AF-4B8E-9765-8BF2441BD3CF}"/>
</file>

<file path=customXml/itemProps2.xml><?xml version="1.0" encoding="utf-8"?>
<ds:datastoreItem xmlns:ds="http://schemas.openxmlformats.org/officeDocument/2006/customXml" ds:itemID="{2DAF9BE4-4FF6-4D44-9B94-68925A236BD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390</Words>
  <Application>Microsoft Office PowerPoint</Application>
  <PresentationFormat>On-screen Show (4:3)</PresentationFormat>
  <Paragraphs>48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Year 10  Work Experience 2025</vt:lpstr>
      <vt:lpstr>When?</vt:lpstr>
      <vt:lpstr>Why?</vt:lpstr>
      <vt:lpstr>PowerPoint Presentation</vt:lpstr>
      <vt:lpstr>How?</vt:lpstr>
      <vt:lpstr>Things to consider</vt:lpstr>
      <vt:lpstr>PowerPoint Presentation</vt:lpstr>
      <vt:lpstr>Searching the Database</vt:lpstr>
      <vt:lpstr>PowerPoint Presentation</vt:lpstr>
      <vt:lpstr>PowerPoint Presentation</vt:lpstr>
      <vt:lpstr>PowerPoint Presentation</vt:lpstr>
      <vt:lpstr>PowerPoint Presentation</vt:lpstr>
      <vt:lpstr>In PSHE you will be given guidance on how to write a formal letter/email and make a formal telephone call to employers.  You can also talk to your tutors, sixth formers in your tutor group or parents to proofread your letter for you.</vt:lpstr>
      <vt:lpstr>Work Experience Agreement Form (Yellow Form)</vt:lpstr>
      <vt:lpstr>PowerPoint Presentation</vt:lpstr>
      <vt:lpstr>Signed Work Experience Agreement Form and Health Declaration Form should be handed into the  Careers Office in the ILC</vt:lpstr>
      <vt:lpstr>Outside of area</vt:lpstr>
      <vt:lpstr>Put these dates into your diaries and phones.  Late entries mean that you will need to pay the £40 admin fee.</vt:lpstr>
      <vt:lpstr>Good luck!  Please talk to us in Careers early if you experience difficulties – we are here to help!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10 Work Experience 2015</dc:title>
  <dc:creator>User</dc:creator>
  <cp:lastModifiedBy>Lucy Woodley</cp:lastModifiedBy>
  <cp:revision>59</cp:revision>
  <dcterms:created xsi:type="dcterms:W3CDTF">2014-11-16T15:57:12Z</dcterms:created>
  <dcterms:modified xsi:type="dcterms:W3CDTF">2024-10-14T12:57:13Z</dcterms:modified>
</cp:coreProperties>
</file>