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68" r:id="rId8"/>
    <p:sldId id="290" r:id="rId9"/>
    <p:sldId id="287" r:id="rId10"/>
    <p:sldId id="288" r:id="rId11"/>
    <p:sldId id="289" r:id="rId12"/>
    <p:sldId id="286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26954B6-9612-44D8-8B9B-C4542CB6DD66}" v="92" dt="2026-10-19T10:17:27.20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9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cy Woodley" userId="c7c51c8e-ddcd-4251-bafe-db81b072dc7b" providerId="ADAL" clId="{0F7919CD-9390-4379-AC25-8C82C90115E6}"/>
    <pc:docChg chg="custSel delSld modSld">
      <pc:chgData name="Lucy Woodley" userId="c7c51c8e-ddcd-4251-bafe-db81b072dc7b" providerId="ADAL" clId="{0F7919CD-9390-4379-AC25-8C82C90115E6}" dt="2026-10-19T10:21:08.320" v="417" actId="14100"/>
      <pc:docMkLst>
        <pc:docMk/>
      </pc:docMkLst>
      <pc:sldChg chg="modSp mod">
        <pc:chgData name="Lucy Woodley" userId="c7c51c8e-ddcd-4251-bafe-db81b072dc7b" providerId="ADAL" clId="{0F7919CD-9390-4379-AC25-8C82C90115E6}" dt="2026-10-19T10:20:55.495" v="415" actId="1076"/>
        <pc:sldMkLst>
          <pc:docMk/>
          <pc:sldMk cId="0" sldId="256"/>
        </pc:sldMkLst>
        <pc:picChg chg="mod">
          <ac:chgData name="Lucy Woodley" userId="c7c51c8e-ddcd-4251-bafe-db81b072dc7b" providerId="ADAL" clId="{0F7919CD-9390-4379-AC25-8C82C90115E6}" dt="2026-10-19T10:20:55.495" v="415" actId="1076"/>
          <ac:picMkLst>
            <pc:docMk/>
            <pc:sldMk cId="0" sldId="256"/>
            <ac:picMk id="4" creationId="{678F72BD-2F26-A4E8-E0F7-79D4333A4700}"/>
          </ac:picMkLst>
        </pc:picChg>
      </pc:sldChg>
      <pc:sldChg chg="modSp mod modAnim">
        <pc:chgData name="Lucy Woodley" userId="c7c51c8e-ddcd-4251-bafe-db81b072dc7b" providerId="ADAL" clId="{0F7919CD-9390-4379-AC25-8C82C90115E6}" dt="2026-10-19T10:20:45.216" v="413" actId="1076"/>
        <pc:sldMkLst>
          <pc:docMk/>
          <pc:sldMk cId="0" sldId="257"/>
        </pc:sldMkLst>
        <pc:spChg chg="mod">
          <ac:chgData name="Lucy Woodley" userId="c7c51c8e-ddcd-4251-bafe-db81b072dc7b" providerId="ADAL" clId="{0F7919CD-9390-4379-AC25-8C82C90115E6}" dt="2026-10-19T10:16:50.553" v="81" actId="114"/>
          <ac:spMkLst>
            <pc:docMk/>
            <pc:sldMk cId="0" sldId="257"/>
            <ac:spMk id="6" creationId="{00000000-0000-0000-0000-000000000000}"/>
          </ac:spMkLst>
        </pc:spChg>
        <pc:picChg chg="mod">
          <ac:chgData name="Lucy Woodley" userId="c7c51c8e-ddcd-4251-bafe-db81b072dc7b" providerId="ADAL" clId="{0F7919CD-9390-4379-AC25-8C82C90115E6}" dt="2026-10-19T10:20:45.216" v="413" actId="1076"/>
          <ac:picMkLst>
            <pc:docMk/>
            <pc:sldMk cId="0" sldId="257"/>
            <ac:picMk id="3" creationId="{8A1D49B2-0734-598F-4FB3-59DD4C1AEA86}"/>
          </ac:picMkLst>
        </pc:picChg>
      </pc:sldChg>
      <pc:sldChg chg="modSp mod modAnim">
        <pc:chgData name="Lucy Woodley" userId="c7c51c8e-ddcd-4251-bafe-db81b072dc7b" providerId="ADAL" clId="{0F7919CD-9390-4379-AC25-8C82C90115E6}" dt="2026-10-19T10:21:02.776" v="416" actId="14100"/>
        <pc:sldMkLst>
          <pc:docMk/>
          <pc:sldMk cId="0" sldId="268"/>
        </pc:sldMkLst>
        <pc:spChg chg="mod">
          <ac:chgData name="Lucy Woodley" userId="c7c51c8e-ddcd-4251-bafe-db81b072dc7b" providerId="ADAL" clId="{0F7919CD-9390-4379-AC25-8C82C90115E6}" dt="2026-10-19T10:17:27.212" v="99" actId="27636"/>
          <ac:spMkLst>
            <pc:docMk/>
            <pc:sldMk cId="0" sldId="268"/>
            <ac:spMk id="6" creationId="{00000000-0000-0000-0000-000000000000}"/>
          </ac:spMkLst>
        </pc:spChg>
        <pc:picChg chg="mod">
          <ac:chgData name="Lucy Woodley" userId="c7c51c8e-ddcd-4251-bafe-db81b072dc7b" providerId="ADAL" clId="{0F7919CD-9390-4379-AC25-8C82C90115E6}" dt="2026-10-19T10:21:02.776" v="416" actId="14100"/>
          <ac:picMkLst>
            <pc:docMk/>
            <pc:sldMk cId="0" sldId="268"/>
            <ac:picMk id="2" creationId="{45EBF5FA-E9A9-C430-9090-8703073F6F4B}"/>
          </ac:picMkLst>
        </pc:picChg>
      </pc:sldChg>
      <pc:sldChg chg="del">
        <pc:chgData name="Lucy Woodley" userId="c7c51c8e-ddcd-4251-bafe-db81b072dc7b" providerId="ADAL" clId="{0F7919CD-9390-4379-AC25-8C82C90115E6}" dt="2026-10-19T10:16:58.784" v="82" actId="47"/>
        <pc:sldMkLst>
          <pc:docMk/>
          <pc:sldMk cId="2925726295" sldId="283"/>
        </pc:sldMkLst>
      </pc:sldChg>
      <pc:sldChg chg="modSp mod">
        <pc:chgData name="Lucy Woodley" userId="c7c51c8e-ddcd-4251-bafe-db81b072dc7b" providerId="ADAL" clId="{0F7919CD-9390-4379-AC25-8C82C90115E6}" dt="2026-10-19T10:20:14.259" v="411" actId="6549"/>
        <pc:sldMkLst>
          <pc:docMk/>
          <pc:sldMk cId="2319986472" sldId="289"/>
        </pc:sldMkLst>
        <pc:spChg chg="mod">
          <ac:chgData name="Lucy Woodley" userId="c7c51c8e-ddcd-4251-bafe-db81b072dc7b" providerId="ADAL" clId="{0F7919CD-9390-4379-AC25-8C82C90115E6}" dt="2026-10-19T10:20:14.259" v="411" actId="6549"/>
          <ac:spMkLst>
            <pc:docMk/>
            <pc:sldMk cId="2319986472" sldId="289"/>
            <ac:spMk id="3" creationId="{08650B5B-A5D5-9DDF-060C-3C5D898362C7}"/>
          </ac:spMkLst>
        </pc:spChg>
      </pc:sldChg>
      <pc:sldChg chg="modSp mod">
        <pc:chgData name="Lucy Woodley" userId="c7c51c8e-ddcd-4251-bafe-db81b072dc7b" providerId="ADAL" clId="{0F7919CD-9390-4379-AC25-8C82C90115E6}" dt="2026-10-19T10:21:08.320" v="417" actId="14100"/>
        <pc:sldMkLst>
          <pc:docMk/>
          <pc:sldMk cId="1068388175" sldId="290"/>
        </pc:sldMkLst>
        <pc:spChg chg="mod">
          <ac:chgData name="Lucy Woodley" userId="c7c51c8e-ddcd-4251-bafe-db81b072dc7b" providerId="ADAL" clId="{0F7919CD-9390-4379-AC25-8C82C90115E6}" dt="2026-10-19T10:18:33.564" v="211" actId="313"/>
          <ac:spMkLst>
            <pc:docMk/>
            <pc:sldMk cId="1068388175" sldId="290"/>
            <ac:spMk id="5" creationId="{786443BA-E185-7C91-D188-8CA465177BDC}"/>
          </ac:spMkLst>
        </pc:spChg>
        <pc:spChg chg="mod">
          <ac:chgData name="Lucy Woodley" userId="c7c51c8e-ddcd-4251-bafe-db81b072dc7b" providerId="ADAL" clId="{0F7919CD-9390-4379-AC25-8C82C90115E6}" dt="2026-10-19T10:18:57.917" v="259" actId="27636"/>
          <ac:spMkLst>
            <pc:docMk/>
            <pc:sldMk cId="1068388175" sldId="290"/>
            <ac:spMk id="6" creationId="{28109DB1-4019-622F-E865-A143D5571DFA}"/>
          </ac:spMkLst>
        </pc:spChg>
        <pc:picChg chg="mod">
          <ac:chgData name="Lucy Woodley" userId="c7c51c8e-ddcd-4251-bafe-db81b072dc7b" providerId="ADAL" clId="{0F7919CD-9390-4379-AC25-8C82C90115E6}" dt="2026-10-19T10:21:08.320" v="417" actId="14100"/>
          <ac:picMkLst>
            <pc:docMk/>
            <pc:sldMk cId="1068388175" sldId="290"/>
            <ac:picMk id="2" creationId="{532DDC46-0E45-86E5-E44D-356F48BE000A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7BAC1-C201-4286-9B1B-8E78732499B0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CDDD4-09B4-45D2-8C55-37EB579EA04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7BAC1-C201-4286-9B1B-8E78732499B0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CDDD4-09B4-45D2-8C55-37EB579EA04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7BAC1-C201-4286-9B1B-8E78732499B0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CDDD4-09B4-45D2-8C55-37EB579EA04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7BAC1-C201-4286-9B1B-8E78732499B0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CDDD4-09B4-45D2-8C55-37EB579EA04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7BAC1-C201-4286-9B1B-8E78732499B0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CDDD4-09B4-45D2-8C55-37EB579EA04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7BAC1-C201-4286-9B1B-8E78732499B0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CDDD4-09B4-45D2-8C55-37EB579EA04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7BAC1-C201-4286-9B1B-8E78732499B0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CDDD4-09B4-45D2-8C55-37EB579EA04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7BAC1-C201-4286-9B1B-8E78732499B0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CDDD4-09B4-45D2-8C55-37EB579EA04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7BAC1-C201-4286-9B1B-8E78732499B0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CDDD4-09B4-45D2-8C55-37EB579EA04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7BAC1-C201-4286-9B1B-8E78732499B0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CDDD4-09B4-45D2-8C55-37EB579EA04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7BAC1-C201-4286-9B1B-8E78732499B0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CDDD4-09B4-45D2-8C55-37EB579EA04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77BAC1-C201-4286-9B1B-8E78732499B0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CCDDD4-09B4-45D2-8C55-37EB579EA04F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19">
            <a:extLst>
              <a:ext uri="{FF2B5EF4-FFF2-40B4-BE49-F238E27FC236}">
                <a16:creationId xmlns:a16="http://schemas.microsoft.com/office/drawing/2014/main" id="{B26EE4FD-480F-42A5-9FEB-DA630457CF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 5">
            <a:extLst>
              <a:ext uri="{FF2B5EF4-FFF2-40B4-BE49-F238E27FC236}">
                <a16:creationId xmlns:a16="http://schemas.microsoft.com/office/drawing/2014/main" id="{A187062F-BE14-42FC-B06A-607DB23849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632016" y="1766812"/>
            <a:ext cx="616869" cy="4232692"/>
          </a:xfrm>
          <a:custGeom>
            <a:avLst/>
            <a:gdLst>
              <a:gd name="T0" fmla="*/ 491 w 491"/>
              <a:gd name="T1" fmla="*/ 2247 h 2732"/>
              <a:gd name="T2" fmla="*/ 0 w 491"/>
              <a:gd name="T3" fmla="*/ 2732 h 2732"/>
              <a:gd name="T4" fmla="*/ 0 w 491"/>
              <a:gd name="T5" fmla="*/ 486 h 2732"/>
              <a:gd name="T6" fmla="*/ 491 w 491"/>
              <a:gd name="T7" fmla="*/ 0 h 2732"/>
              <a:gd name="T8" fmla="*/ 491 w 491"/>
              <a:gd name="T9" fmla="*/ 2247 h 2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1" h="2732">
                <a:moveTo>
                  <a:pt x="491" y="2247"/>
                </a:moveTo>
                <a:lnTo>
                  <a:pt x="0" y="2732"/>
                </a:lnTo>
                <a:lnTo>
                  <a:pt x="0" y="486"/>
                </a:lnTo>
                <a:lnTo>
                  <a:pt x="491" y="0"/>
                </a:lnTo>
                <a:lnTo>
                  <a:pt x="491" y="224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Freeform 6">
            <a:extLst>
              <a:ext uri="{FF2B5EF4-FFF2-40B4-BE49-F238E27FC236}">
                <a16:creationId xmlns:a16="http://schemas.microsoft.com/office/drawing/2014/main" id="{731FE21B-2A45-4BF5-8B03-E123419887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632016" y="1423780"/>
            <a:ext cx="515816" cy="3820236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Freeform 7">
            <a:extLst>
              <a:ext uri="{FF2B5EF4-FFF2-40B4-BE49-F238E27FC236}">
                <a16:creationId xmlns:a16="http://schemas.microsoft.com/office/drawing/2014/main" id="{2DC5A94D-79ED-48F5-9DC5-96CBB507CE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887432" y="1239381"/>
            <a:ext cx="260400" cy="3699705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Rectangle 8">
            <a:extLst>
              <a:ext uri="{FF2B5EF4-FFF2-40B4-BE49-F238E27FC236}">
                <a16:creationId xmlns:a16="http://schemas.microsoft.com/office/drawing/2014/main" id="{93A3D4BE-AF25-4F9A-9C29-1145CCE24A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887431" y="1230651"/>
            <a:ext cx="7656494" cy="353107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43608" y="1607809"/>
            <a:ext cx="7286659" cy="2876680"/>
          </a:xfrm>
        </p:spPr>
        <p:txBody>
          <a:bodyPr anchor="b">
            <a:normAutofit/>
          </a:bodyPr>
          <a:lstStyle/>
          <a:p>
            <a:pPr algn="l"/>
            <a:r>
              <a:rPr lang="en-GB" sz="3200" b="1" dirty="0">
                <a:solidFill>
                  <a:srgbClr val="FFFFFF"/>
                </a:solidFill>
              </a:rPr>
              <a:t>	 St Laurence Careers</a:t>
            </a:r>
            <a:br>
              <a:rPr lang="en-GB" sz="5700" b="1" dirty="0">
                <a:solidFill>
                  <a:srgbClr val="FFFFFF"/>
                </a:solidFill>
              </a:rPr>
            </a:br>
            <a:r>
              <a:rPr lang="en-GB" sz="5700" b="1" dirty="0">
                <a:solidFill>
                  <a:srgbClr val="FFFFFF"/>
                </a:solidFill>
              </a:rPr>
              <a:t>Your Future. Your Way.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78F72BD-2F26-A4E8-E0F7-79D4333A47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78" y="2484017"/>
            <a:ext cx="874404" cy="102433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F4C0B10B-D2C4-4A54-AFAD-3D27DF88B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6BADB90-C74B-40D6-86DC-503F65FCE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07282" y="635715"/>
            <a:ext cx="8356656" cy="2482136"/>
            <a:chOff x="409710" y="635715"/>
            <a:chExt cx="11142208" cy="2482136"/>
          </a:xfrm>
        </p:grpSpPr>
        <p:sp>
          <p:nvSpPr>
            <p:cNvPr id="14" name="Freeform 44">
              <a:extLst>
                <a:ext uri="{FF2B5EF4-FFF2-40B4-BE49-F238E27FC236}">
                  <a16:creationId xmlns:a16="http://schemas.microsoft.com/office/drawing/2014/main" id="{6559431D-1886-4AE0-9B87-9AD2ECAB84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45">
              <a:extLst>
                <a:ext uri="{FF2B5EF4-FFF2-40B4-BE49-F238E27FC236}">
                  <a16:creationId xmlns:a16="http://schemas.microsoft.com/office/drawing/2014/main" id="{373850A5-B04A-4FCD-9E73-EE322167FB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46">
              <a:extLst>
                <a:ext uri="{FF2B5EF4-FFF2-40B4-BE49-F238E27FC236}">
                  <a16:creationId xmlns:a16="http://schemas.microsoft.com/office/drawing/2014/main" id="{82C18C67-80FA-4738-AA53-0AF2419F98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47">
              <a:extLst>
                <a:ext uri="{FF2B5EF4-FFF2-40B4-BE49-F238E27FC236}">
                  <a16:creationId xmlns:a16="http://schemas.microsoft.com/office/drawing/2014/main" id="{48543B1A-8BF5-4C63-8404-41B2EA70B3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92DF5096-E051-498C-A3ED-CBA77A813A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85460" y="759805"/>
            <a:ext cx="7729890" cy="1325563"/>
          </a:xfrm>
        </p:spPr>
        <p:txBody>
          <a:bodyPr>
            <a:normAutofit/>
          </a:bodyPr>
          <a:lstStyle/>
          <a:p>
            <a:r>
              <a:rPr lang="en-GB" sz="3500" b="1">
                <a:solidFill>
                  <a:srgbClr val="FFFFFF"/>
                </a:solidFill>
              </a:rPr>
              <a:t>When?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51520" y="2996952"/>
            <a:ext cx="8640959" cy="2652268"/>
          </a:xfrm>
        </p:spPr>
        <p:txBody>
          <a:bodyPr vert="horz" lIns="91440" tIns="45720" rIns="91440" bIns="45720" rtlCol="0" anchor="t">
            <a:normAutofit fontScale="47500" lnSpcReduction="20000"/>
          </a:bodyPr>
          <a:lstStyle/>
          <a:p>
            <a:endParaRPr lang="en-GB" sz="2100" dirty="0"/>
          </a:p>
          <a:p>
            <a:pPr marL="0" indent="0">
              <a:buNone/>
            </a:pPr>
            <a:r>
              <a:rPr lang="en-GB" sz="4500" dirty="0"/>
              <a:t>You will </a:t>
            </a:r>
            <a:r>
              <a:rPr lang="en-GB" sz="4500" b="1" dirty="0"/>
              <a:t>ALL </a:t>
            </a:r>
            <a:r>
              <a:rPr lang="en-GB" sz="4500" dirty="0"/>
              <a:t>be taking part in a week of work experience at the start of Term 6</a:t>
            </a:r>
          </a:p>
          <a:p>
            <a:pPr marL="0" indent="0">
              <a:buNone/>
            </a:pPr>
            <a:endParaRPr lang="en-GB" sz="4500" dirty="0"/>
          </a:p>
          <a:p>
            <a:pPr marL="0" indent="0">
              <a:buNone/>
            </a:pPr>
            <a:endParaRPr lang="en-GB" sz="4500" dirty="0"/>
          </a:p>
          <a:p>
            <a:pPr marL="0" indent="0">
              <a:buNone/>
            </a:pPr>
            <a:r>
              <a:rPr lang="en-GB" sz="6700" b="1" dirty="0"/>
              <a:t>Year 12: </a:t>
            </a:r>
            <a:r>
              <a:rPr lang="en-GB" sz="6700" dirty="0"/>
              <a:t>Monday 7</a:t>
            </a:r>
            <a:r>
              <a:rPr lang="en-GB" sz="6700" baseline="30000" dirty="0"/>
              <a:t>th</a:t>
            </a:r>
            <a:r>
              <a:rPr lang="en-GB" sz="6700" dirty="0"/>
              <a:t> June – Friday 11</a:t>
            </a:r>
            <a:r>
              <a:rPr lang="en-GB" sz="6700" baseline="30000" dirty="0"/>
              <a:t>th</a:t>
            </a:r>
            <a:r>
              <a:rPr lang="en-GB" sz="6700" dirty="0"/>
              <a:t> June 2027</a:t>
            </a:r>
          </a:p>
          <a:p>
            <a:pPr marL="0" indent="0">
              <a:buNone/>
            </a:pPr>
            <a:endParaRPr lang="en-GB" sz="6700" b="1" dirty="0"/>
          </a:p>
          <a:p>
            <a:pPr>
              <a:buNone/>
            </a:pPr>
            <a:r>
              <a:rPr lang="en-GB" sz="6700" b="1" dirty="0"/>
              <a:t>Year 10: </a:t>
            </a:r>
            <a:r>
              <a:rPr lang="en-GB" sz="6700" dirty="0"/>
              <a:t>Monday 14</a:t>
            </a:r>
            <a:r>
              <a:rPr lang="en-GB" sz="6700" baseline="30000" dirty="0"/>
              <a:t>th</a:t>
            </a:r>
            <a:r>
              <a:rPr lang="en-GB" sz="6700" dirty="0"/>
              <a:t> June – Friday 18</a:t>
            </a:r>
            <a:r>
              <a:rPr lang="en-GB" sz="6700" baseline="30000" dirty="0"/>
              <a:t>th</a:t>
            </a:r>
            <a:r>
              <a:rPr lang="en-GB" sz="6700" dirty="0"/>
              <a:t>  June 2027</a:t>
            </a:r>
            <a:endParaRPr lang="en-GB" sz="6700" dirty="0">
              <a:cs typeface="Calibri"/>
            </a:endParaRPr>
          </a:p>
          <a:p>
            <a:pPr>
              <a:buNone/>
            </a:pPr>
            <a:endParaRPr lang="en-GB" sz="2100" b="1" dirty="0"/>
          </a:p>
          <a:p>
            <a:endParaRPr lang="en-GB" sz="21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A1D49B2-0734-598F-4FB3-59DD4C1AEA8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6793" y="5816430"/>
            <a:ext cx="797113" cy="877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7D15F9-FBA9-45B6-A1EE-7E26109074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49D845D-9A57-49AC-9523-BB0D6DA6FE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07282" y="635715"/>
            <a:ext cx="8356656" cy="2482136"/>
            <a:chOff x="409710" y="635715"/>
            <a:chExt cx="11142208" cy="2482136"/>
          </a:xfrm>
        </p:grpSpPr>
        <p:sp>
          <p:nvSpPr>
            <p:cNvPr id="14" name="Freeform 44">
              <a:extLst>
                <a:ext uri="{FF2B5EF4-FFF2-40B4-BE49-F238E27FC236}">
                  <a16:creationId xmlns:a16="http://schemas.microsoft.com/office/drawing/2014/main" id="{3348EFE1-9D21-4DC0-8EC9-C887670613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45">
              <a:extLst>
                <a:ext uri="{FF2B5EF4-FFF2-40B4-BE49-F238E27FC236}">
                  <a16:creationId xmlns:a16="http://schemas.microsoft.com/office/drawing/2014/main" id="{D9CD0CF4-76F6-470E-A8EF-DD74FC196C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46">
              <a:extLst>
                <a:ext uri="{FF2B5EF4-FFF2-40B4-BE49-F238E27FC236}">
                  <a16:creationId xmlns:a16="http://schemas.microsoft.com/office/drawing/2014/main" id="{71645EB6-7E0C-491E-9A5B-C25E80A64A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47">
              <a:extLst>
                <a:ext uri="{FF2B5EF4-FFF2-40B4-BE49-F238E27FC236}">
                  <a16:creationId xmlns:a16="http://schemas.microsoft.com/office/drawing/2014/main" id="{D20E5CAC-62A4-48E1-9F9F-1F81766831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53A11D2-F06B-447E-96A7-27A21A8FA6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85460" y="759805"/>
            <a:ext cx="7729890" cy="1325563"/>
          </a:xfrm>
        </p:spPr>
        <p:txBody>
          <a:bodyPr>
            <a:normAutofit/>
          </a:bodyPr>
          <a:lstStyle/>
          <a:p>
            <a:r>
              <a:rPr lang="en-GB" sz="3500" b="1">
                <a:solidFill>
                  <a:srgbClr val="FFFFFF"/>
                </a:solidFill>
              </a:rPr>
              <a:t>Why?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65F3E41-2B8B-0FA2-6242-3A7410EDAD3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28384" y="5631329"/>
            <a:ext cx="874404" cy="1024339"/>
          </a:xfrm>
          <a:prstGeom prst="rect">
            <a:avLst/>
          </a:prstGeom>
          <a:noFill/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839492" y="2494450"/>
            <a:ext cx="7824370" cy="3958886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GB" sz="2400" b="1" dirty="0"/>
              <a:t>Work experience:</a:t>
            </a:r>
          </a:p>
          <a:p>
            <a:pPr marL="0" indent="0">
              <a:lnSpc>
                <a:spcPct val="90000"/>
              </a:lnSpc>
              <a:buNone/>
            </a:pPr>
            <a:endParaRPr lang="en-GB" sz="2400" b="1" dirty="0"/>
          </a:p>
          <a:p>
            <a:pPr>
              <a:lnSpc>
                <a:spcPct val="90000"/>
              </a:lnSpc>
            </a:pPr>
            <a:r>
              <a:rPr lang="en-GB" sz="2400" dirty="0"/>
              <a:t>provides you with an insight into the world of work</a:t>
            </a:r>
          </a:p>
          <a:p>
            <a:pPr>
              <a:lnSpc>
                <a:spcPct val="90000"/>
              </a:lnSpc>
            </a:pPr>
            <a:r>
              <a:rPr lang="en-GB" sz="2400" dirty="0"/>
              <a:t>allows you to develop your work-related skills</a:t>
            </a:r>
          </a:p>
          <a:p>
            <a:pPr>
              <a:lnSpc>
                <a:spcPct val="90000"/>
              </a:lnSpc>
            </a:pPr>
            <a:r>
              <a:rPr lang="en-GB" sz="2400" dirty="0"/>
              <a:t>helps you to decide what you want (or don’t want) to do post-16</a:t>
            </a:r>
          </a:p>
          <a:p>
            <a:pPr>
              <a:lnSpc>
                <a:spcPct val="90000"/>
              </a:lnSpc>
            </a:pPr>
            <a:r>
              <a:rPr lang="en-GB" sz="2400" dirty="0"/>
              <a:t>helps you gain confidence and independence</a:t>
            </a:r>
          </a:p>
          <a:p>
            <a:pPr>
              <a:lnSpc>
                <a:spcPct val="90000"/>
              </a:lnSpc>
            </a:pPr>
            <a:r>
              <a:rPr lang="en-GB" sz="2400" dirty="0"/>
              <a:t>has often led to students gaining a part-time job</a:t>
            </a:r>
          </a:p>
          <a:p>
            <a:pPr>
              <a:lnSpc>
                <a:spcPct val="90000"/>
              </a:lnSpc>
            </a:pPr>
            <a:r>
              <a:rPr lang="en-GB" sz="2400" dirty="0"/>
              <a:t>gives you practice at writing application emails</a:t>
            </a:r>
          </a:p>
          <a:p>
            <a:pPr lvl="2">
              <a:lnSpc>
                <a:spcPct val="90000"/>
              </a:lnSpc>
            </a:pPr>
            <a:endParaRPr lang="en-GB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7D15F9-FBA9-45B6-A1EE-7E26109074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49D845D-9A57-49AC-9523-BB0D6DA6FE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07282" y="635715"/>
            <a:ext cx="8356656" cy="2482136"/>
            <a:chOff x="409710" y="635715"/>
            <a:chExt cx="11142208" cy="2482136"/>
          </a:xfrm>
        </p:grpSpPr>
        <p:sp>
          <p:nvSpPr>
            <p:cNvPr id="14" name="Freeform 44">
              <a:extLst>
                <a:ext uri="{FF2B5EF4-FFF2-40B4-BE49-F238E27FC236}">
                  <a16:creationId xmlns:a16="http://schemas.microsoft.com/office/drawing/2014/main" id="{3348EFE1-9D21-4DC0-8EC9-C887670613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45">
              <a:extLst>
                <a:ext uri="{FF2B5EF4-FFF2-40B4-BE49-F238E27FC236}">
                  <a16:creationId xmlns:a16="http://schemas.microsoft.com/office/drawing/2014/main" id="{D9CD0CF4-76F6-470E-A8EF-DD74FC196C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46">
              <a:extLst>
                <a:ext uri="{FF2B5EF4-FFF2-40B4-BE49-F238E27FC236}">
                  <a16:creationId xmlns:a16="http://schemas.microsoft.com/office/drawing/2014/main" id="{71645EB6-7E0C-491E-9A5B-C25E80A64A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47">
              <a:extLst>
                <a:ext uri="{FF2B5EF4-FFF2-40B4-BE49-F238E27FC236}">
                  <a16:creationId xmlns:a16="http://schemas.microsoft.com/office/drawing/2014/main" id="{D20E5CAC-62A4-48E1-9F9F-1F81766831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53A11D2-F06B-447E-96A7-27A21A8FA6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85460" y="759805"/>
            <a:ext cx="7729890" cy="1325563"/>
          </a:xfrm>
        </p:spPr>
        <p:txBody>
          <a:bodyPr>
            <a:normAutofit/>
          </a:bodyPr>
          <a:lstStyle/>
          <a:p>
            <a:r>
              <a:rPr lang="en-GB" sz="3500" b="1">
                <a:solidFill>
                  <a:srgbClr val="FFFFFF"/>
                </a:solidFill>
              </a:rPr>
              <a:t>How?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5EBF5FA-E9A9-C430-9090-8703073F6F4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6896" y="5517232"/>
            <a:ext cx="992724" cy="1080120"/>
          </a:xfrm>
          <a:prstGeom prst="rect">
            <a:avLst/>
          </a:prstGeom>
          <a:noFill/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785460" y="2727780"/>
            <a:ext cx="8051258" cy="386957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2100" b="1" dirty="0"/>
          </a:p>
          <a:p>
            <a:pPr marL="0" indent="0">
              <a:buNone/>
            </a:pPr>
            <a:r>
              <a:rPr lang="en-GB" sz="2800" b="1" dirty="0"/>
              <a:t>You</a:t>
            </a:r>
            <a:r>
              <a:rPr lang="en-GB" sz="2200" dirty="0"/>
              <a:t> will arrange your work experience – it’s part of the ‘employability skills’ experience:</a:t>
            </a:r>
          </a:p>
          <a:p>
            <a:pPr marL="0" indent="0">
              <a:buNone/>
            </a:pPr>
            <a:endParaRPr lang="en-GB" sz="2200" dirty="0"/>
          </a:p>
          <a:p>
            <a:pPr marL="0" indent="0">
              <a:buNone/>
            </a:pPr>
            <a:r>
              <a:rPr lang="en-GB" sz="2200" dirty="0"/>
              <a:t>Begin with:</a:t>
            </a:r>
          </a:p>
          <a:p>
            <a:r>
              <a:rPr lang="en-GB" sz="2200" dirty="0"/>
              <a:t>talk to friends and family</a:t>
            </a:r>
          </a:p>
          <a:p>
            <a:r>
              <a:rPr lang="en-GB" sz="2200" dirty="0"/>
              <a:t>get in touch with local employers</a:t>
            </a:r>
          </a:p>
          <a:p>
            <a:endParaRPr lang="en-GB" sz="2200" dirty="0"/>
          </a:p>
          <a:p>
            <a:pPr marL="0" indent="0">
              <a:buNone/>
            </a:pPr>
            <a:r>
              <a:rPr lang="en-GB" sz="2200" dirty="0"/>
              <a:t>But we can help you…… </a:t>
            </a:r>
            <a:r>
              <a:rPr lang="en-GB" sz="2200" dirty="0">
                <a:sym typeface="Wingdings" panose="05000000000000000000" pitchFamily="2" charset="2"/>
              </a:rPr>
              <a:t></a:t>
            </a:r>
            <a:endParaRPr lang="en-GB" sz="2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F91AFF2-356E-E741-3F1E-49CE2ADA9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E2170E8-A6AB-D1F4-4245-126861252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02545B9-AC5A-643B-4DDF-9056797A06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07282" y="635715"/>
            <a:ext cx="8356656" cy="2482136"/>
            <a:chOff x="409710" y="635715"/>
            <a:chExt cx="11142208" cy="2482136"/>
          </a:xfrm>
        </p:grpSpPr>
        <p:sp>
          <p:nvSpPr>
            <p:cNvPr id="14" name="Freeform 44">
              <a:extLst>
                <a:ext uri="{FF2B5EF4-FFF2-40B4-BE49-F238E27FC236}">
                  <a16:creationId xmlns:a16="http://schemas.microsoft.com/office/drawing/2014/main" id="{F91806AB-8F48-E401-58B4-E863F357DE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45">
              <a:extLst>
                <a:ext uri="{FF2B5EF4-FFF2-40B4-BE49-F238E27FC236}">
                  <a16:creationId xmlns:a16="http://schemas.microsoft.com/office/drawing/2014/main" id="{D3CCAEB5-A5B2-24FE-675E-00654DF331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46">
              <a:extLst>
                <a:ext uri="{FF2B5EF4-FFF2-40B4-BE49-F238E27FC236}">
                  <a16:creationId xmlns:a16="http://schemas.microsoft.com/office/drawing/2014/main" id="{677FB01E-2AC6-335A-333C-0CED76A701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47">
              <a:extLst>
                <a:ext uri="{FF2B5EF4-FFF2-40B4-BE49-F238E27FC236}">
                  <a16:creationId xmlns:a16="http://schemas.microsoft.com/office/drawing/2014/main" id="{AFD673CE-4F0C-FEB8-BDCF-05DF068A83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7FB2688-34FE-0B25-3034-A1514AEC9F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" name="Title 4">
            <a:extLst>
              <a:ext uri="{FF2B5EF4-FFF2-40B4-BE49-F238E27FC236}">
                <a16:creationId xmlns:a16="http://schemas.microsoft.com/office/drawing/2014/main" id="{786443BA-E185-7C91-D188-8CA465177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460" y="759805"/>
            <a:ext cx="7729890" cy="1325563"/>
          </a:xfrm>
        </p:spPr>
        <p:txBody>
          <a:bodyPr>
            <a:normAutofit/>
          </a:bodyPr>
          <a:lstStyle/>
          <a:p>
            <a:r>
              <a:rPr lang="en-GB" sz="3500" b="1" dirty="0">
                <a:solidFill>
                  <a:srgbClr val="FFFFFF"/>
                </a:solidFill>
              </a:rPr>
              <a:t>Is there a ‘perfect placement’?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32DDC46-0E45-86E5-E44D-356F48BE00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82380" y="5447036"/>
            <a:ext cx="1057240" cy="1150316"/>
          </a:xfrm>
          <a:prstGeom prst="rect">
            <a:avLst/>
          </a:prstGeom>
          <a:noFill/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8109DB1-4019-622F-E865-A143D5571D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5460" y="3068960"/>
            <a:ext cx="8051258" cy="302923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sz="2100" dirty="0"/>
              <a:t>In a word, NO. But some ideas may be:</a:t>
            </a:r>
          </a:p>
          <a:p>
            <a:pPr marL="0" indent="0">
              <a:buNone/>
            </a:pPr>
            <a:endParaRPr lang="en-GB" sz="2100" dirty="0"/>
          </a:p>
          <a:p>
            <a:pPr marL="0" indent="0">
              <a:buNone/>
            </a:pPr>
            <a:r>
              <a:rPr lang="en-GB" sz="2100" dirty="0"/>
              <a:t>Year 10:</a:t>
            </a:r>
          </a:p>
          <a:p>
            <a:r>
              <a:rPr lang="en-GB" sz="2100" dirty="0"/>
              <a:t>Working with the public</a:t>
            </a:r>
          </a:p>
          <a:p>
            <a:r>
              <a:rPr lang="en-GB" sz="2100" dirty="0"/>
              <a:t>Trades</a:t>
            </a:r>
          </a:p>
          <a:p>
            <a:r>
              <a:rPr lang="en-GB" sz="2100" dirty="0"/>
              <a:t>Contacts and personal networks</a:t>
            </a:r>
          </a:p>
          <a:p>
            <a:r>
              <a:rPr lang="en-GB" sz="2100" dirty="0"/>
              <a:t>Family and friends</a:t>
            </a:r>
          </a:p>
          <a:p>
            <a:endParaRPr lang="en-GB" sz="2100" dirty="0"/>
          </a:p>
          <a:p>
            <a:pPr marL="0" indent="0">
              <a:buNone/>
            </a:pPr>
            <a:r>
              <a:rPr lang="en-GB" sz="2100" dirty="0"/>
              <a:t>Year 12:</a:t>
            </a:r>
          </a:p>
          <a:p>
            <a:r>
              <a:rPr lang="en-GB" sz="2100" dirty="0"/>
              <a:t>Something related to your interests or future pathway if possible</a:t>
            </a:r>
          </a:p>
          <a:p>
            <a:endParaRPr lang="en-GB" sz="2100" dirty="0"/>
          </a:p>
          <a:p>
            <a:endParaRPr lang="en-GB" sz="2100" b="1" dirty="0"/>
          </a:p>
        </p:txBody>
      </p:sp>
    </p:spTree>
    <p:extLst>
      <p:ext uri="{BB962C8B-B14F-4D97-AF65-F5344CB8AC3E}">
        <p14:creationId xmlns:p14="http://schemas.microsoft.com/office/powerpoint/2010/main" val="10683881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DD38EE57-B708-47C9-A4A4-E25F09FAB0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57A28182-58A5-4DBB-8F64-BD944BCA8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07282" y="635715"/>
            <a:ext cx="8356656" cy="2482136"/>
            <a:chOff x="409710" y="635715"/>
            <a:chExt cx="11142208" cy="2482136"/>
          </a:xfrm>
        </p:grpSpPr>
        <p:sp>
          <p:nvSpPr>
            <p:cNvPr id="39" name="Freeform 44">
              <a:extLst>
                <a:ext uri="{FF2B5EF4-FFF2-40B4-BE49-F238E27FC236}">
                  <a16:creationId xmlns:a16="http://schemas.microsoft.com/office/drawing/2014/main" id="{E4A9080E-7BA6-45FC-8677-8B9D5F4DAF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45">
              <a:extLst>
                <a:ext uri="{FF2B5EF4-FFF2-40B4-BE49-F238E27FC236}">
                  <a16:creationId xmlns:a16="http://schemas.microsoft.com/office/drawing/2014/main" id="{2163D516-75D4-4DE0-AC27-63719125AE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46">
              <a:extLst>
                <a:ext uri="{FF2B5EF4-FFF2-40B4-BE49-F238E27FC236}">
                  <a16:creationId xmlns:a16="http://schemas.microsoft.com/office/drawing/2014/main" id="{E74A26A5-C23A-46D4-B0FF-155FB38346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47">
              <a:extLst>
                <a:ext uri="{FF2B5EF4-FFF2-40B4-BE49-F238E27FC236}">
                  <a16:creationId xmlns:a16="http://schemas.microsoft.com/office/drawing/2014/main" id="{08E0243F-1062-43C6-AD04-130DFF668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94C5517B-1B0F-47AA-93A5-3671899698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0568799-8D49-6BA6-42E2-D598434A8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460" y="759805"/>
            <a:ext cx="7729890" cy="1325563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35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Things to consider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DFE991-827E-B25E-63DF-049FC80C22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1600" y="3117851"/>
            <a:ext cx="7056784" cy="2980344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</a:pPr>
            <a:r>
              <a:rPr lang="en-US" sz="2200" kern="1200" dirty="0">
                <a:latin typeface="+mn-lt"/>
                <a:ea typeface="+mn-ea"/>
                <a:cs typeface="+mn-cs"/>
              </a:rPr>
              <a:t>How will </a:t>
            </a:r>
            <a:r>
              <a:rPr lang="en-US" sz="2200" dirty="0"/>
              <a:t>I</a:t>
            </a:r>
            <a:r>
              <a:rPr lang="en-US" sz="2200" kern="1200" dirty="0">
                <a:latin typeface="+mn-lt"/>
                <a:ea typeface="+mn-ea"/>
                <a:cs typeface="+mn-cs"/>
              </a:rPr>
              <a:t> get there?</a:t>
            </a:r>
          </a:p>
          <a:p>
            <a:pPr>
              <a:spcBef>
                <a:spcPts val="1000"/>
              </a:spcBef>
            </a:pPr>
            <a:r>
              <a:rPr lang="en-US" sz="2200" dirty="0"/>
              <a:t>What will I need to wear?</a:t>
            </a:r>
          </a:p>
          <a:p>
            <a:pPr>
              <a:spcBef>
                <a:spcPts val="1000"/>
              </a:spcBef>
            </a:pPr>
            <a:r>
              <a:rPr lang="en-US" sz="2200" kern="1200" dirty="0">
                <a:latin typeface="+mn-lt"/>
                <a:ea typeface="+mn-ea"/>
                <a:cs typeface="+mn-cs"/>
              </a:rPr>
              <a:t>How </a:t>
            </a:r>
            <a:r>
              <a:rPr lang="en-US" sz="2200" dirty="0"/>
              <a:t>will I decide where to go?</a:t>
            </a:r>
          </a:p>
          <a:p>
            <a:pPr>
              <a:spcBef>
                <a:spcPts val="1000"/>
              </a:spcBef>
            </a:pPr>
            <a:r>
              <a:rPr lang="en-US" sz="2200" dirty="0"/>
              <a:t>Is it something I’m really interested in?</a:t>
            </a:r>
          </a:p>
          <a:p>
            <a:pPr>
              <a:spcBef>
                <a:spcPts val="1000"/>
              </a:spcBef>
            </a:pPr>
            <a:r>
              <a:rPr lang="en-US" sz="2200" dirty="0"/>
              <a:t>What do I want to get out of this week?</a:t>
            </a:r>
          </a:p>
          <a:p>
            <a:pPr>
              <a:spcBef>
                <a:spcPts val="1000"/>
              </a:spcBef>
            </a:pPr>
            <a:r>
              <a:rPr lang="en-US" sz="2200" dirty="0"/>
              <a:t>What skills do I want to use/ develop?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918572E-6035-BC9E-A82D-5A8339D503E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89080" y="5253157"/>
            <a:ext cx="989437" cy="118141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838897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9FF0888-9F35-14E1-172D-824E0C83BE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09113124-483D-E27E-1E49-A19751D95E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1BE777E-C778-46B4-88DC-DAE397DCD7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07282" y="635715"/>
            <a:ext cx="8356656" cy="2482136"/>
            <a:chOff x="409710" y="635715"/>
            <a:chExt cx="11142208" cy="2482136"/>
          </a:xfrm>
        </p:grpSpPr>
        <p:sp>
          <p:nvSpPr>
            <p:cNvPr id="39" name="Freeform 44">
              <a:extLst>
                <a:ext uri="{FF2B5EF4-FFF2-40B4-BE49-F238E27FC236}">
                  <a16:creationId xmlns:a16="http://schemas.microsoft.com/office/drawing/2014/main" id="{5069A704-B7C8-8201-5356-A6814F6CA4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45">
              <a:extLst>
                <a:ext uri="{FF2B5EF4-FFF2-40B4-BE49-F238E27FC236}">
                  <a16:creationId xmlns:a16="http://schemas.microsoft.com/office/drawing/2014/main" id="{54E75E1F-E8CF-5E18-A354-F067FD3F07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46">
              <a:extLst>
                <a:ext uri="{FF2B5EF4-FFF2-40B4-BE49-F238E27FC236}">
                  <a16:creationId xmlns:a16="http://schemas.microsoft.com/office/drawing/2014/main" id="{C7227659-A9BF-F5FB-1F5A-2D62AE7CC0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47">
              <a:extLst>
                <a:ext uri="{FF2B5EF4-FFF2-40B4-BE49-F238E27FC236}">
                  <a16:creationId xmlns:a16="http://schemas.microsoft.com/office/drawing/2014/main" id="{32606363-322F-E1BD-F00C-A4EA9CB40D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53C083D6-AE0B-BF35-0825-9759951852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5318671-4020-4EC5-FD2C-D0EEFC7AE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460" y="759805"/>
            <a:ext cx="7729890" cy="1325563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3500" dirty="0">
                <a:solidFill>
                  <a:srgbClr val="FFFFFF"/>
                </a:solidFill>
              </a:rPr>
              <a:t>What do I do when I have found a placement?</a:t>
            </a:r>
            <a:endParaRPr lang="en-US" sz="35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403D71-2C81-A424-F7FA-72F66781DE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1600" y="3117851"/>
            <a:ext cx="7056784" cy="2980344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</a:pPr>
            <a:endParaRPr lang="en-US" sz="2200" kern="1200" dirty="0">
              <a:latin typeface="+mn-lt"/>
              <a:ea typeface="+mn-ea"/>
              <a:cs typeface="+mn-cs"/>
            </a:endParaRPr>
          </a:p>
          <a:p>
            <a:pPr>
              <a:spcBef>
                <a:spcPts val="1000"/>
              </a:spcBef>
            </a:pPr>
            <a:endParaRPr lang="en-US" sz="2200" dirty="0"/>
          </a:p>
          <a:p>
            <a:pPr>
              <a:spcBef>
                <a:spcPts val="1000"/>
              </a:spcBef>
            </a:pPr>
            <a:r>
              <a:rPr lang="en-US" sz="2800" kern="1200" dirty="0">
                <a:latin typeface="+mn-lt"/>
                <a:ea typeface="+mn-ea"/>
                <a:cs typeface="+mn-cs"/>
              </a:rPr>
              <a:t>Log it on </a:t>
            </a:r>
            <a:r>
              <a:rPr lang="en-US" sz="2800" kern="1200" dirty="0" err="1">
                <a:latin typeface="+mn-lt"/>
                <a:ea typeface="+mn-ea"/>
                <a:cs typeface="+mn-cs"/>
              </a:rPr>
              <a:t>Unifrog</a:t>
            </a:r>
            <a:r>
              <a:rPr lang="en-US" sz="2800" kern="1200" dirty="0">
                <a:latin typeface="+mn-lt"/>
                <a:ea typeface="+mn-ea"/>
                <a:cs typeface="+mn-cs"/>
              </a:rPr>
              <a:t> in the placements tool</a:t>
            </a:r>
            <a:endParaRPr lang="en-US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0BEBECA-762B-32A1-779C-03A3850FA1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89080" y="5253157"/>
            <a:ext cx="989437" cy="118141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421587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FF9E1D7-665A-E861-19D3-2E4A042E50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175424EA-E544-5E60-B61D-9427E2EEB6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6AA2ACF4-B8F4-6151-556D-E18F771830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07282" y="635715"/>
            <a:ext cx="8356656" cy="2482136"/>
            <a:chOff x="409710" y="635715"/>
            <a:chExt cx="11142208" cy="2482136"/>
          </a:xfrm>
        </p:grpSpPr>
        <p:sp>
          <p:nvSpPr>
            <p:cNvPr id="39" name="Freeform 44">
              <a:extLst>
                <a:ext uri="{FF2B5EF4-FFF2-40B4-BE49-F238E27FC236}">
                  <a16:creationId xmlns:a16="http://schemas.microsoft.com/office/drawing/2014/main" id="{7ECD528E-135A-AD93-A996-72A4E27A47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45">
              <a:extLst>
                <a:ext uri="{FF2B5EF4-FFF2-40B4-BE49-F238E27FC236}">
                  <a16:creationId xmlns:a16="http://schemas.microsoft.com/office/drawing/2014/main" id="{0B931A5D-9623-28C6-39BD-2DAD0CA47D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46">
              <a:extLst>
                <a:ext uri="{FF2B5EF4-FFF2-40B4-BE49-F238E27FC236}">
                  <a16:creationId xmlns:a16="http://schemas.microsoft.com/office/drawing/2014/main" id="{C3C4C4A0-0B3E-FD2A-ADF7-3C693E9717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47">
              <a:extLst>
                <a:ext uri="{FF2B5EF4-FFF2-40B4-BE49-F238E27FC236}">
                  <a16:creationId xmlns:a16="http://schemas.microsoft.com/office/drawing/2014/main" id="{7CD2C94D-683D-0FE7-03CA-2DB4F6F9F3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3B7F3001-0763-D9D8-D20F-D6E584E999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B616296-1A36-9BA2-CC64-D2D1FC4F94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460" y="759805"/>
            <a:ext cx="7729890" cy="1325563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3500" dirty="0">
                <a:solidFill>
                  <a:srgbClr val="FFFFFF"/>
                </a:solidFill>
              </a:rPr>
              <a:t>A few extra things to mention:</a:t>
            </a:r>
            <a:endParaRPr lang="en-US" sz="35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650B5B-A5D5-9DDF-060C-3C5D898362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1600" y="3117851"/>
            <a:ext cx="7056784" cy="2980344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</a:pPr>
            <a:r>
              <a:rPr lang="en-US" sz="2200" kern="1200" dirty="0">
                <a:latin typeface="+mn-lt"/>
                <a:ea typeface="+mn-ea"/>
                <a:cs typeface="+mn-cs"/>
              </a:rPr>
              <a:t>WEX needs to happen during this week only</a:t>
            </a:r>
          </a:p>
          <a:p>
            <a:pPr>
              <a:spcBef>
                <a:spcPts val="1000"/>
              </a:spcBef>
            </a:pPr>
            <a:r>
              <a:rPr lang="en-US" sz="2200" kern="1200" dirty="0">
                <a:latin typeface="+mn-lt"/>
                <a:ea typeface="+mn-ea"/>
                <a:cs typeface="+mn-cs"/>
              </a:rPr>
              <a:t>Any placements or placements that happen outside these dates, will need to be discussed separately and are </a:t>
            </a:r>
            <a:r>
              <a:rPr lang="en-US" sz="2200" i="1" kern="1200" dirty="0">
                <a:latin typeface="+mn-lt"/>
                <a:ea typeface="+mn-ea"/>
                <a:cs typeface="+mn-cs"/>
              </a:rPr>
              <a:t>IN ADDITION TO</a:t>
            </a:r>
            <a:r>
              <a:rPr lang="en-US" sz="2200" kern="1200" dirty="0">
                <a:latin typeface="+mn-lt"/>
                <a:ea typeface="+mn-ea"/>
                <a:cs typeface="+mn-cs"/>
              </a:rPr>
              <a:t>, not instead of our week</a:t>
            </a:r>
          </a:p>
          <a:p>
            <a:pPr>
              <a:spcBef>
                <a:spcPts val="1000"/>
              </a:spcBef>
            </a:pPr>
            <a:r>
              <a:rPr lang="en-US" sz="2200" kern="1200" dirty="0">
                <a:latin typeface="+mn-lt"/>
                <a:ea typeface="+mn-ea"/>
                <a:cs typeface="+mn-cs"/>
              </a:rPr>
              <a:t>School contact with every student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42F936C-69E6-8BAB-9CC2-DE540292747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89080" y="5253157"/>
            <a:ext cx="989437" cy="118141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199864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9C3EFD13-3CD8-4457-B029-DD736C9E9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A9B61C3-6D3C-4B90-B343-810EC252B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2822283" y="2216693"/>
            <a:ext cx="5585910" cy="35310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7324" y="2571909"/>
            <a:ext cx="4406374" cy="282691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2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Good luck!</a:t>
            </a:r>
            <a:br>
              <a:rPr lang="en-US" sz="2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2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2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Please talk to us early if you experience difficulties –</a:t>
            </a:r>
            <a:br>
              <a:rPr lang="en-US" sz="2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2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we are here to help!</a:t>
            </a:r>
            <a:br>
              <a:rPr lang="en-US" sz="2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sz="24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C1257FDB-F578-4AA9-844B-CF6CFA2FA3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2822283" y="1515074"/>
            <a:ext cx="616870" cy="4232692"/>
          </a:xfrm>
          <a:custGeom>
            <a:avLst/>
            <a:gdLst>
              <a:gd name="T0" fmla="*/ 491 w 491"/>
              <a:gd name="T1" fmla="*/ 2247 h 2732"/>
              <a:gd name="T2" fmla="*/ 0 w 491"/>
              <a:gd name="T3" fmla="*/ 2732 h 2732"/>
              <a:gd name="T4" fmla="*/ 0 w 491"/>
              <a:gd name="T5" fmla="*/ 486 h 2732"/>
              <a:gd name="T6" fmla="*/ 491 w 491"/>
              <a:gd name="T7" fmla="*/ 0 h 2732"/>
              <a:gd name="T8" fmla="*/ 491 w 491"/>
              <a:gd name="T9" fmla="*/ 2247 h 2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1" h="2732">
                <a:moveTo>
                  <a:pt x="491" y="2247"/>
                </a:moveTo>
                <a:lnTo>
                  <a:pt x="0" y="2732"/>
                </a:lnTo>
                <a:lnTo>
                  <a:pt x="0" y="486"/>
                </a:lnTo>
                <a:lnTo>
                  <a:pt x="491" y="0"/>
                </a:lnTo>
                <a:lnTo>
                  <a:pt x="491" y="224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9999F923-F60C-4033-A0C7-BA36D1A441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2923337" y="1172042"/>
            <a:ext cx="515815" cy="3820237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Freeform 7">
            <a:extLst>
              <a:ext uri="{FF2B5EF4-FFF2-40B4-BE49-F238E27FC236}">
                <a16:creationId xmlns:a16="http://schemas.microsoft.com/office/drawing/2014/main" id="{F8C27FAF-AD0A-489C-A7B5-16CBFBB067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2923337" y="987643"/>
            <a:ext cx="260400" cy="3699706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Rectangle 8">
            <a:extLst>
              <a:ext uri="{FF2B5EF4-FFF2-40B4-BE49-F238E27FC236}">
                <a16:creationId xmlns:a16="http://schemas.microsoft.com/office/drawing/2014/main" id="{583B1E3E-6E8E-4E48-9EA6-56F1E306AA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705621" y="965200"/>
            <a:ext cx="2478116" cy="353107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68F5568-9DDA-DAEF-4F6C-D848EB8213A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1704" y="5398821"/>
            <a:ext cx="989437" cy="118141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67427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560c136e-0804-40bb-8af6-9b2080f10b91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9EB02FD1DB70F4BB07C8813CF2EFB8A" ma:contentTypeVersion="19" ma:contentTypeDescription="Create a new document." ma:contentTypeScope="" ma:versionID="6f954fa6d30c393726d890e5eedd3ef8">
  <xsd:schema xmlns:xsd="http://www.w3.org/2001/XMLSchema" xmlns:xs="http://www.w3.org/2001/XMLSchema" xmlns:p="http://schemas.microsoft.com/office/2006/metadata/properties" xmlns:ns3="560c136e-0804-40bb-8af6-9b2080f10b91" xmlns:ns4="9a4eace6-8c3d-4e00-ab04-cd227d3294a0" targetNamespace="http://schemas.microsoft.com/office/2006/metadata/properties" ma:root="true" ma:fieldsID="a15c3be95f1822407484719acd5c833e" ns3:_="" ns4:_="">
    <xsd:import namespace="560c136e-0804-40bb-8af6-9b2080f10b91"/>
    <xsd:import namespace="9a4eace6-8c3d-4e00-ab04-cd227d3294a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LengthInSeconds" minOccurs="0"/>
                <xsd:element ref="ns3:MediaServiceObjectDetectorVersions" minOccurs="0"/>
                <xsd:element ref="ns3:_activity" minOccurs="0"/>
                <xsd:element ref="ns3:MediaServiceSystem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SearchProperties" minOccurs="0"/>
                <xsd:element ref="ns3:MediaServiceLocation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60c136e-0804-40bb-8af6-9b2080f10b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6" nillable="true" ma:displayName="_activity" ma:hidden="true" ma:internalName="_activity">
      <xsd:simpleType>
        <xsd:restriction base="dms:Note"/>
      </xsd:simpleType>
    </xsd:element>
    <xsd:element name="MediaServiceSystemTags" ma:index="17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4eace6-8c3d-4e00-ab04-cd227d3294a0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3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8291AB0-6508-420B-B629-26AE4C8679A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3D5E750-2127-4912-818B-7C4CA025C6E6}">
  <ds:schemaRefs>
    <ds:schemaRef ds:uri="http://purl.org/dc/dcmitype/"/>
    <ds:schemaRef ds:uri="http://purl.org/dc/elements/1.1/"/>
    <ds:schemaRef ds:uri="9a4eace6-8c3d-4e00-ab04-cd227d3294a0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terms/"/>
    <ds:schemaRef ds:uri="http://schemas.microsoft.com/office/2006/metadata/properties"/>
    <ds:schemaRef ds:uri="560c136e-0804-40bb-8af6-9b2080f10b91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8A49F393-5730-4DDC-84FE-C324438B48B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60c136e-0804-40bb-8af6-9b2080f10b91"/>
    <ds:schemaRef ds:uri="9a4eace6-8c3d-4e00-ab04-cd227d3294a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644</TotalTime>
  <Words>342</Words>
  <Application>Microsoft Office PowerPoint</Application>
  <PresentationFormat>On-screen Show (4:3)</PresentationFormat>
  <Paragraphs>54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Wingdings</vt:lpstr>
      <vt:lpstr>Office Theme</vt:lpstr>
      <vt:lpstr>  St Laurence Careers Your Future. Your Way.</vt:lpstr>
      <vt:lpstr>When?</vt:lpstr>
      <vt:lpstr>Why?</vt:lpstr>
      <vt:lpstr>How?</vt:lpstr>
      <vt:lpstr>Is there a ‘perfect placement’?</vt:lpstr>
      <vt:lpstr>Things to consider</vt:lpstr>
      <vt:lpstr>What do I do when I have found a placement?</vt:lpstr>
      <vt:lpstr>A few extra things to mention:</vt:lpstr>
      <vt:lpstr>Good luck!  Please talk to us early if you experience difficulties – we are here to help! </vt:lpstr>
    </vt:vector>
  </TitlesOfParts>
  <Company>Grizli777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Year 10 Work Experience 2015</dc:title>
  <dc:creator>User</dc:creator>
  <cp:lastModifiedBy>Lucy Woodley</cp:lastModifiedBy>
  <cp:revision>68</cp:revision>
  <dcterms:created xsi:type="dcterms:W3CDTF">2014-11-16T15:57:12Z</dcterms:created>
  <dcterms:modified xsi:type="dcterms:W3CDTF">2026-10-19T10:21:10Z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0x010100A9EB02FD1DB70F4BB07C8813CF2EFB8A</vt:lpwstr>
  </property>
</Properties>
</file>