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54"/>
  </p:notesMasterIdLst>
  <p:sldIdLst>
    <p:sldId id="257" r:id="rId6"/>
    <p:sldId id="286" r:id="rId7"/>
    <p:sldId id="267" r:id="rId8"/>
    <p:sldId id="256" r:id="rId9"/>
    <p:sldId id="288" r:id="rId10"/>
    <p:sldId id="308" r:id="rId11"/>
    <p:sldId id="353" r:id="rId12"/>
    <p:sldId id="309" r:id="rId13"/>
    <p:sldId id="310" r:id="rId14"/>
    <p:sldId id="311" r:id="rId15"/>
    <p:sldId id="312" r:id="rId16"/>
    <p:sldId id="313" r:id="rId17"/>
    <p:sldId id="315" r:id="rId18"/>
    <p:sldId id="316" r:id="rId19"/>
    <p:sldId id="318" r:id="rId20"/>
    <p:sldId id="319" r:id="rId21"/>
    <p:sldId id="320" r:id="rId22"/>
    <p:sldId id="321" r:id="rId23"/>
    <p:sldId id="322" r:id="rId24"/>
    <p:sldId id="323" r:id="rId25"/>
    <p:sldId id="324" r:id="rId26"/>
    <p:sldId id="325" r:id="rId27"/>
    <p:sldId id="326" r:id="rId28"/>
    <p:sldId id="327" r:id="rId29"/>
    <p:sldId id="328" r:id="rId30"/>
    <p:sldId id="262" r:id="rId31"/>
    <p:sldId id="329" r:id="rId32"/>
    <p:sldId id="330" r:id="rId33"/>
    <p:sldId id="332" r:id="rId34"/>
    <p:sldId id="333" r:id="rId35"/>
    <p:sldId id="354" r:id="rId36"/>
    <p:sldId id="334" r:id="rId37"/>
    <p:sldId id="335" r:id="rId38"/>
    <p:sldId id="336" r:id="rId39"/>
    <p:sldId id="337" r:id="rId40"/>
    <p:sldId id="339" r:id="rId41"/>
    <p:sldId id="340" r:id="rId42"/>
    <p:sldId id="342" r:id="rId43"/>
    <p:sldId id="343" r:id="rId44"/>
    <p:sldId id="344" r:id="rId45"/>
    <p:sldId id="345" r:id="rId46"/>
    <p:sldId id="346" r:id="rId47"/>
    <p:sldId id="347" r:id="rId48"/>
    <p:sldId id="348" r:id="rId49"/>
    <p:sldId id="349" r:id="rId50"/>
    <p:sldId id="350" r:id="rId51"/>
    <p:sldId id="351" r:id="rId52"/>
    <p:sldId id="352"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emence Bernard-Colombat" initials="CB" lastIdx="2" clrIdx="0">
    <p:extLst>
      <p:ext uri="{19B8F6BF-5375-455C-9EA6-DF929625EA0E}">
        <p15:presenceInfo xmlns:p15="http://schemas.microsoft.com/office/powerpoint/2012/main" userId="S::clemence@hopscotchconsulting.co.uk::225ee9d0-5b89-47ba-be8a-cb4c2990d53a" providerId="AD"/>
      </p:ext>
    </p:extLst>
  </p:cmAuthor>
  <p:cmAuthor id="2" name="Tiffany Barwick" initials="TB" lastIdx="2" clrIdx="1">
    <p:extLst>
      <p:ext uri="{19B8F6BF-5375-455C-9EA6-DF929625EA0E}">
        <p15:presenceInfo xmlns:p15="http://schemas.microsoft.com/office/powerpoint/2012/main" userId="S::tiff@hopscotchconsulting.co.uk::91e5cad7-703e-4385-80c2-21f2f62ba015" providerId="AD"/>
      </p:ext>
    </p:extLst>
  </p:cmAuthor>
  <p:cmAuthor id="3" name="Isabella Park" initials="IP" lastIdx="4" clrIdx="2">
    <p:extLst>
      <p:ext uri="{19B8F6BF-5375-455C-9EA6-DF929625EA0E}">
        <p15:presenceInfo xmlns:p15="http://schemas.microsoft.com/office/powerpoint/2012/main" userId="65e5f55ea71344b4" providerId="Windows Live"/>
      </p:ext>
    </p:extLst>
  </p:cmAuthor>
  <p:cmAuthor id="4" name="Beth Jones" initials="BJ" lastIdx="14" clrIdx="3">
    <p:extLst>
      <p:ext uri="{19B8F6BF-5375-455C-9EA6-DF929625EA0E}">
        <p15:presenceInfo xmlns:p15="http://schemas.microsoft.com/office/powerpoint/2012/main" userId="S::bj@gatsby.org.uk::583c0d49-59a2-4fde-8f0c-1206651206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7"/>
    <a:srgbClr val="DF591C"/>
    <a:srgbClr val="27334A"/>
    <a:srgbClr val="162A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646" autoAdjust="0"/>
    <p:restoredTop sz="87840" autoAdjust="0"/>
  </p:normalViewPr>
  <p:slideViewPr>
    <p:cSldViewPr snapToGrid="0" snapToObjects="1">
      <p:cViewPr varScale="1">
        <p:scale>
          <a:sx n="73" d="100"/>
          <a:sy n="73" d="100"/>
        </p:scale>
        <p:origin x="1493" y="67"/>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commentAuthors" Target="commen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heme" Target="theme/theme1.xml"/><Relationship Id="rId5" Type="http://schemas.openxmlformats.org/officeDocument/2006/relationships/slideMaster" Target="slideMasters/slideMaster1.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CC322A-E082-4B17-9315-79E59D6E79B7}" type="datetimeFigureOut">
              <a:rPr lang="en-GB" smtClean="0"/>
              <a:t>02/07/2023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479CDB-543F-47B3-BBCA-B1B076C7BA82}" type="slidenum">
              <a:rPr lang="en-GB" smtClean="0"/>
              <a:t>‹#›</a:t>
            </a:fld>
            <a:endParaRPr lang="en-GB"/>
          </a:p>
        </p:txBody>
      </p:sp>
    </p:spTree>
    <p:extLst>
      <p:ext uri="{BB962C8B-B14F-4D97-AF65-F5344CB8AC3E}">
        <p14:creationId xmlns:p14="http://schemas.microsoft.com/office/powerpoint/2010/main" val="184356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fld id="{5A479CDB-543F-47B3-BBCA-B1B076C7BA82}" type="slidenum">
              <a:rPr lang="en-GB" smtClean="0"/>
              <a:t>1</a:t>
            </a:fld>
            <a:endParaRPr lang="en-GB"/>
          </a:p>
        </p:txBody>
      </p:sp>
    </p:spTree>
    <p:extLst>
      <p:ext uri="{BB962C8B-B14F-4D97-AF65-F5344CB8AC3E}">
        <p14:creationId xmlns:p14="http://schemas.microsoft.com/office/powerpoint/2010/main" val="3432313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10</a:t>
            </a:fld>
            <a:endParaRPr lang="en-GB"/>
          </a:p>
        </p:txBody>
      </p:sp>
    </p:spTree>
    <p:extLst>
      <p:ext uri="{BB962C8B-B14F-4D97-AF65-F5344CB8AC3E}">
        <p14:creationId xmlns:p14="http://schemas.microsoft.com/office/powerpoint/2010/main" val="606750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11</a:t>
            </a:fld>
            <a:endParaRPr lang="en-GB"/>
          </a:p>
        </p:txBody>
      </p:sp>
    </p:spTree>
    <p:extLst>
      <p:ext uri="{BB962C8B-B14F-4D97-AF65-F5344CB8AC3E}">
        <p14:creationId xmlns:p14="http://schemas.microsoft.com/office/powerpoint/2010/main" val="1328621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12</a:t>
            </a:fld>
            <a:endParaRPr lang="en-GB"/>
          </a:p>
        </p:txBody>
      </p:sp>
    </p:spTree>
    <p:extLst>
      <p:ext uri="{BB962C8B-B14F-4D97-AF65-F5344CB8AC3E}">
        <p14:creationId xmlns:p14="http://schemas.microsoft.com/office/powerpoint/2010/main" val="2923462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13</a:t>
            </a:fld>
            <a:endParaRPr lang="en-GB"/>
          </a:p>
        </p:txBody>
      </p:sp>
    </p:spTree>
    <p:extLst>
      <p:ext uri="{BB962C8B-B14F-4D97-AF65-F5344CB8AC3E}">
        <p14:creationId xmlns:p14="http://schemas.microsoft.com/office/powerpoint/2010/main" val="3756152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14</a:t>
            </a:fld>
            <a:endParaRPr lang="en-GB"/>
          </a:p>
        </p:txBody>
      </p:sp>
    </p:spTree>
    <p:extLst>
      <p:ext uri="{BB962C8B-B14F-4D97-AF65-F5344CB8AC3E}">
        <p14:creationId xmlns:p14="http://schemas.microsoft.com/office/powerpoint/2010/main" val="29945520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15</a:t>
            </a:fld>
            <a:endParaRPr lang="en-GB"/>
          </a:p>
        </p:txBody>
      </p:sp>
    </p:spTree>
    <p:extLst>
      <p:ext uri="{BB962C8B-B14F-4D97-AF65-F5344CB8AC3E}">
        <p14:creationId xmlns:p14="http://schemas.microsoft.com/office/powerpoint/2010/main" val="1478650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16</a:t>
            </a:fld>
            <a:endParaRPr lang="en-GB"/>
          </a:p>
        </p:txBody>
      </p:sp>
    </p:spTree>
    <p:extLst>
      <p:ext uri="{BB962C8B-B14F-4D97-AF65-F5344CB8AC3E}">
        <p14:creationId xmlns:p14="http://schemas.microsoft.com/office/powerpoint/2010/main" val="3969024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17</a:t>
            </a:fld>
            <a:endParaRPr lang="en-GB"/>
          </a:p>
        </p:txBody>
      </p:sp>
    </p:spTree>
    <p:extLst>
      <p:ext uri="{BB962C8B-B14F-4D97-AF65-F5344CB8AC3E}">
        <p14:creationId xmlns:p14="http://schemas.microsoft.com/office/powerpoint/2010/main" val="16464479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18</a:t>
            </a:fld>
            <a:endParaRPr lang="en-GB"/>
          </a:p>
        </p:txBody>
      </p:sp>
    </p:spTree>
    <p:extLst>
      <p:ext uri="{BB962C8B-B14F-4D97-AF65-F5344CB8AC3E}">
        <p14:creationId xmlns:p14="http://schemas.microsoft.com/office/powerpoint/2010/main" val="12638558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19</a:t>
            </a:fld>
            <a:endParaRPr lang="en-GB"/>
          </a:p>
        </p:txBody>
      </p:sp>
    </p:spTree>
    <p:extLst>
      <p:ext uri="{BB962C8B-B14F-4D97-AF65-F5344CB8AC3E}">
        <p14:creationId xmlns:p14="http://schemas.microsoft.com/office/powerpoint/2010/main" val="1700388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a:t>
            </a:fld>
            <a:endParaRPr lang="en-GB"/>
          </a:p>
        </p:txBody>
      </p:sp>
    </p:spTree>
    <p:extLst>
      <p:ext uri="{BB962C8B-B14F-4D97-AF65-F5344CB8AC3E}">
        <p14:creationId xmlns:p14="http://schemas.microsoft.com/office/powerpoint/2010/main" val="12576988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20</a:t>
            </a:fld>
            <a:endParaRPr lang="en-GB"/>
          </a:p>
        </p:txBody>
      </p:sp>
    </p:spTree>
    <p:extLst>
      <p:ext uri="{BB962C8B-B14F-4D97-AF65-F5344CB8AC3E}">
        <p14:creationId xmlns:p14="http://schemas.microsoft.com/office/powerpoint/2010/main" val="34391658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21</a:t>
            </a:fld>
            <a:endParaRPr lang="en-GB"/>
          </a:p>
        </p:txBody>
      </p:sp>
    </p:spTree>
    <p:extLst>
      <p:ext uri="{BB962C8B-B14F-4D97-AF65-F5344CB8AC3E}">
        <p14:creationId xmlns:p14="http://schemas.microsoft.com/office/powerpoint/2010/main" val="35486031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22</a:t>
            </a:fld>
            <a:endParaRPr lang="en-GB"/>
          </a:p>
        </p:txBody>
      </p:sp>
    </p:spTree>
    <p:extLst>
      <p:ext uri="{BB962C8B-B14F-4D97-AF65-F5344CB8AC3E}">
        <p14:creationId xmlns:p14="http://schemas.microsoft.com/office/powerpoint/2010/main" val="2988503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23</a:t>
            </a:fld>
            <a:endParaRPr lang="en-GB"/>
          </a:p>
        </p:txBody>
      </p:sp>
    </p:spTree>
    <p:extLst>
      <p:ext uri="{BB962C8B-B14F-4D97-AF65-F5344CB8AC3E}">
        <p14:creationId xmlns:p14="http://schemas.microsoft.com/office/powerpoint/2010/main" val="29943333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24</a:t>
            </a:fld>
            <a:endParaRPr lang="en-GB"/>
          </a:p>
        </p:txBody>
      </p:sp>
    </p:spTree>
    <p:extLst>
      <p:ext uri="{BB962C8B-B14F-4D97-AF65-F5344CB8AC3E}">
        <p14:creationId xmlns:p14="http://schemas.microsoft.com/office/powerpoint/2010/main" val="12707240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25</a:t>
            </a:fld>
            <a:endParaRPr lang="en-GB"/>
          </a:p>
        </p:txBody>
      </p:sp>
    </p:spTree>
    <p:extLst>
      <p:ext uri="{BB962C8B-B14F-4D97-AF65-F5344CB8AC3E}">
        <p14:creationId xmlns:p14="http://schemas.microsoft.com/office/powerpoint/2010/main" val="3220547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479CDB-543F-47B3-BBCA-B1B076C7BA82}" type="slidenum">
              <a:rPr lang="en-GB" smtClean="0"/>
              <a:t>26</a:t>
            </a:fld>
            <a:endParaRPr lang="en-GB"/>
          </a:p>
        </p:txBody>
      </p:sp>
    </p:spTree>
    <p:extLst>
      <p:ext uri="{BB962C8B-B14F-4D97-AF65-F5344CB8AC3E}">
        <p14:creationId xmlns:p14="http://schemas.microsoft.com/office/powerpoint/2010/main" val="28346555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27</a:t>
            </a:fld>
            <a:endParaRPr lang="en-GB"/>
          </a:p>
        </p:txBody>
      </p:sp>
    </p:spTree>
    <p:extLst>
      <p:ext uri="{BB962C8B-B14F-4D97-AF65-F5344CB8AC3E}">
        <p14:creationId xmlns:p14="http://schemas.microsoft.com/office/powerpoint/2010/main" val="17900906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28</a:t>
            </a:fld>
            <a:endParaRPr lang="en-GB"/>
          </a:p>
        </p:txBody>
      </p:sp>
    </p:spTree>
    <p:extLst>
      <p:ext uri="{BB962C8B-B14F-4D97-AF65-F5344CB8AC3E}">
        <p14:creationId xmlns:p14="http://schemas.microsoft.com/office/powerpoint/2010/main" val="3366626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29</a:t>
            </a:fld>
            <a:endParaRPr lang="en-GB"/>
          </a:p>
        </p:txBody>
      </p:sp>
    </p:spTree>
    <p:extLst>
      <p:ext uri="{BB962C8B-B14F-4D97-AF65-F5344CB8AC3E}">
        <p14:creationId xmlns:p14="http://schemas.microsoft.com/office/powerpoint/2010/main" val="2723075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479CDB-543F-47B3-BBCA-B1B076C7BA82}" type="slidenum">
              <a:rPr lang="en-GB" smtClean="0"/>
              <a:t>3</a:t>
            </a:fld>
            <a:endParaRPr lang="en-GB"/>
          </a:p>
        </p:txBody>
      </p:sp>
    </p:spTree>
    <p:extLst>
      <p:ext uri="{BB962C8B-B14F-4D97-AF65-F5344CB8AC3E}">
        <p14:creationId xmlns:p14="http://schemas.microsoft.com/office/powerpoint/2010/main" val="40800584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30</a:t>
            </a:fld>
            <a:endParaRPr lang="en-GB"/>
          </a:p>
        </p:txBody>
      </p:sp>
    </p:spTree>
    <p:extLst>
      <p:ext uri="{BB962C8B-B14F-4D97-AF65-F5344CB8AC3E}">
        <p14:creationId xmlns:p14="http://schemas.microsoft.com/office/powerpoint/2010/main" val="36785793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31</a:t>
            </a:fld>
            <a:endParaRPr lang="en-GB"/>
          </a:p>
        </p:txBody>
      </p:sp>
    </p:spTree>
    <p:extLst>
      <p:ext uri="{BB962C8B-B14F-4D97-AF65-F5344CB8AC3E}">
        <p14:creationId xmlns:p14="http://schemas.microsoft.com/office/powerpoint/2010/main" val="22543016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32</a:t>
            </a:fld>
            <a:endParaRPr lang="en-GB"/>
          </a:p>
        </p:txBody>
      </p:sp>
    </p:spTree>
    <p:extLst>
      <p:ext uri="{BB962C8B-B14F-4D97-AF65-F5344CB8AC3E}">
        <p14:creationId xmlns:p14="http://schemas.microsoft.com/office/powerpoint/2010/main" val="36352841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33</a:t>
            </a:fld>
            <a:endParaRPr lang="en-GB"/>
          </a:p>
        </p:txBody>
      </p:sp>
    </p:spTree>
    <p:extLst>
      <p:ext uri="{BB962C8B-B14F-4D97-AF65-F5344CB8AC3E}">
        <p14:creationId xmlns:p14="http://schemas.microsoft.com/office/powerpoint/2010/main" val="25329152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34</a:t>
            </a:fld>
            <a:endParaRPr lang="en-GB"/>
          </a:p>
        </p:txBody>
      </p:sp>
    </p:spTree>
    <p:extLst>
      <p:ext uri="{BB962C8B-B14F-4D97-AF65-F5344CB8AC3E}">
        <p14:creationId xmlns:p14="http://schemas.microsoft.com/office/powerpoint/2010/main" val="26913948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35</a:t>
            </a:fld>
            <a:endParaRPr lang="en-GB"/>
          </a:p>
        </p:txBody>
      </p:sp>
    </p:spTree>
    <p:extLst>
      <p:ext uri="{BB962C8B-B14F-4D97-AF65-F5344CB8AC3E}">
        <p14:creationId xmlns:p14="http://schemas.microsoft.com/office/powerpoint/2010/main" val="16269370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36</a:t>
            </a:fld>
            <a:endParaRPr lang="en-GB"/>
          </a:p>
        </p:txBody>
      </p:sp>
    </p:spTree>
    <p:extLst>
      <p:ext uri="{BB962C8B-B14F-4D97-AF65-F5344CB8AC3E}">
        <p14:creationId xmlns:p14="http://schemas.microsoft.com/office/powerpoint/2010/main" val="21899233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37</a:t>
            </a:fld>
            <a:endParaRPr lang="en-GB"/>
          </a:p>
        </p:txBody>
      </p:sp>
    </p:spTree>
    <p:extLst>
      <p:ext uri="{BB962C8B-B14F-4D97-AF65-F5344CB8AC3E}">
        <p14:creationId xmlns:p14="http://schemas.microsoft.com/office/powerpoint/2010/main" val="13381638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38</a:t>
            </a:fld>
            <a:endParaRPr lang="en-GB"/>
          </a:p>
        </p:txBody>
      </p:sp>
    </p:spTree>
    <p:extLst>
      <p:ext uri="{BB962C8B-B14F-4D97-AF65-F5344CB8AC3E}">
        <p14:creationId xmlns:p14="http://schemas.microsoft.com/office/powerpoint/2010/main" val="31064682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39</a:t>
            </a:fld>
            <a:endParaRPr lang="en-GB"/>
          </a:p>
        </p:txBody>
      </p:sp>
    </p:spTree>
    <p:extLst>
      <p:ext uri="{BB962C8B-B14F-4D97-AF65-F5344CB8AC3E}">
        <p14:creationId xmlns:p14="http://schemas.microsoft.com/office/powerpoint/2010/main" val="3620600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a:t>
            </a:fld>
            <a:endParaRPr lang="en-GB"/>
          </a:p>
        </p:txBody>
      </p:sp>
    </p:spTree>
    <p:extLst>
      <p:ext uri="{BB962C8B-B14F-4D97-AF65-F5344CB8AC3E}">
        <p14:creationId xmlns:p14="http://schemas.microsoft.com/office/powerpoint/2010/main" val="21191373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40</a:t>
            </a:fld>
            <a:endParaRPr lang="en-GB"/>
          </a:p>
        </p:txBody>
      </p:sp>
    </p:spTree>
    <p:extLst>
      <p:ext uri="{BB962C8B-B14F-4D97-AF65-F5344CB8AC3E}">
        <p14:creationId xmlns:p14="http://schemas.microsoft.com/office/powerpoint/2010/main" val="22528887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41</a:t>
            </a:fld>
            <a:endParaRPr lang="en-GB"/>
          </a:p>
        </p:txBody>
      </p:sp>
    </p:spTree>
    <p:extLst>
      <p:ext uri="{BB962C8B-B14F-4D97-AF65-F5344CB8AC3E}">
        <p14:creationId xmlns:p14="http://schemas.microsoft.com/office/powerpoint/2010/main" val="30196522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42</a:t>
            </a:fld>
            <a:endParaRPr lang="en-GB"/>
          </a:p>
        </p:txBody>
      </p:sp>
    </p:spTree>
    <p:extLst>
      <p:ext uri="{BB962C8B-B14F-4D97-AF65-F5344CB8AC3E}">
        <p14:creationId xmlns:p14="http://schemas.microsoft.com/office/powerpoint/2010/main" val="19837959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43</a:t>
            </a:fld>
            <a:endParaRPr lang="en-GB"/>
          </a:p>
        </p:txBody>
      </p:sp>
    </p:spTree>
    <p:extLst>
      <p:ext uri="{BB962C8B-B14F-4D97-AF65-F5344CB8AC3E}">
        <p14:creationId xmlns:p14="http://schemas.microsoft.com/office/powerpoint/2010/main" val="33985705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44</a:t>
            </a:fld>
            <a:endParaRPr lang="en-GB"/>
          </a:p>
        </p:txBody>
      </p:sp>
    </p:spTree>
    <p:extLst>
      <p:ext uri="{BB962C8B-B14F-4D97-AF65-F5344CB8AC3E}">
        <p14:creationId xmlns:p14="http://schemas.microsoft.com/office/powerpoint/2010/main" val="18576640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45</a:t>
            </a:fld>
            <a:endParaRPr lang="en-GB"/>
          </a:p>
        </p:txBody>
      </p:sp>
    </p:spTree>
    <p:extLst>
      <p:ext uri="{BB962C8B-B14F-4D97-AF65-F5344CB8AC3E}">
        <p14:creationId xmlns:p14="http://schemas.microsoft.com/office/powerpoint/2010/main" val="34951973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46</a:t>
            </a:fld>
            <a:endParaRPr lang="en-GB"/>
          </a:p>
        </p:txBody>
      </p:sp>
    </p:spTree>
    <p:extLst>
      <p:ext uri="{BB962C8B-B14F-4D97-AF65-F5344CB8AC3E}">
        <p14:creationId xmlns:p14="http://schemas.microsoft.com/office/powerpoint/2010/main" val="335238572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47</a:t>
            </a:fld>
            <a:endParaRPr lang="en-GB"/>
          </a:p>
        </p:txBody>
      </p:sp>
    </p:spTree>
    <p:extLst>
      <p:ext uri="{BB962C8B-B14F-4D97-AF65-F5344CB8AC3E}">
        <p14:creationId xmlns:p14="http://schemas.microsoft.com/office/powerpoint/2010/main" val="15833597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48</a:t>
            </a:fld>
            <a:endParaRPr lang="en-GB"/>
          </a:p>
        </p:txBody>
      </p:sp>
    </p:spTree>
    <p:extLst>
      <p:ext uri="{BB962C8B-B14F-4D97-AF65-F5344CB8AC3E}">
        <p14:creationId xmlns:p14="http://schemas.microsoft.com/office/powerpoint/2010/main" val="4174269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5</a:t>
            </a:fld>
            <a:endParaRPr lang="en-GB"/>
          </a:p>
        </p:txBody>
      </p:sp>
    </p:spTree>
    <p:extLst>
      <p:ext uri="{BB962C8B-B14F-4D97-AF65-F5344CB8AC3E}">
        <p14:creationId xmlns:p14="http://schemas.microsoft.com/office/powerpoint/2010/main" val="3091141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6</a:t>
            </a:fld>
            <a:endParaRPr lang="en-GB"/>
          </a:p>
        </p:txBody>
      </p:sp>
    </p:spTree>
    <p:extLst>
      <p:ext uri="{BB962C8B-B14F-4D97-AF65-F5344CB8AC3E}">
        <p14:creationId xmlns:p14="http://schemas.microsoft.com/office/powerpoint/2010/main" val="448806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7</a:t>
            </a:fld>
            <a:endParaRPr lang="en-GB"/>
          </a:p>
        </p:txBody>
      </p:sp>
    </p:spTree>
    <p:extLst>
      <p:ext uri="{BB962C8B-B14F-4D97-AF65-F5344CB8AC3E}">
        <p14:creationId xmlns:p14="http://schemas.microsoft.com/office/powerpoint/2010/main" val="4098058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8</a:t>
            </a:fld>
            <a:endParaRPr lang="en-GB"/>
          </a:p>
        </p:txBody>
      </p:sp>
    </p:spTree>
    <p:extLst>
      <p:ext uri="{BB962C8B-B14F-4D97-AF65-F5344CB8AC3E}">
        <p14:creationId xmlns:p14="http://schemas.microsoft.com/office/powerpoint/2010/main" val="2207546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9</a:t>
            </a:fld>
            <a:endParaRPr lang="en-GB"/>
          </a:p>
        </p:txBody>
      </p:sp>
    </p:spTree>
    <p:extLst>
      <p:ext uri="{BB962C8B-B14F-4D97-AF65-F5344CB8AC3E}">
        <p14:creationId xmlns:p14="http://schemas.microsoft.com/office/powerpoint/2010/main" val="1058443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29639-69F8-D54E-8B65-977DB77AAC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544932-ECBD-4F47-895B-724897B021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41B1C8-724B-C04B-BC67-3602D8F6F803}"/>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5" name="Footer Placeholder 4">
            <a:extLst>
              <a:ext uri="{FF2B5EF4-FFF2-40B4-BE49-F238E27FC236}">
                <a16:creationId xmlns:a16="http://schemas.microsoft.com/office/drawing/2014/main" id="{87F55EC9-B240-CF42-8AAD-0CF7BB0C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E1902-F6D8-F242-880A-C6E68922943F}"/>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1872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933D-BA55-F64F-951F-4E4BFDFC7C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F4F536-70BC-1C41-AE59-C9A49719FE9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2FFDCB-6EAC-324D-A81F-0E5BDA93EB2D}"/>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5" name="Footer Placeholder 4">
            <a:extLst>
              <a:ext uri="{FF2B5EF4-FFF2-40B4-BE49-F238E27FC236}">
                <a16:creationId xmlns:a16="http://schemas.microsoft.com/office/drawing/2014/main" id="{836361E6-EFA2-3F4A-A05B-8752EC128B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7AE5BD-5186-8C46-9660-8C255D0353C8}"/>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297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8C5FF6-A6D7-AA4F-A487-F7D965B030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F8F694-157D-C847-8406-BEE44B13F4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C5F93F-DEAF-094C-8FDE-A0945307717C}"/>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5" name="Footer Placeholder 4">
            <a:extLst>
              <a:ext uri="{FF2B5EF4-FFF2-40B4-BE49-F238E27FC236}">
                <a16:creationId xmlns:a16="http://schemas.microsoft.com/office/drawing/2014/main" id="{73A1A27A-4591-B24C-A5C5-F1CC2AA977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E9A597-C678-4349-91DD-2C76B194BF87}"/>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983587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2887C-9EC9-3940-A7E1-44CDD7F2C5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942C29-5ABA-9644-AE48-252F38AEF2A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7AE973-318A-AB42-B60B-3E3A4576FEFB}"/>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5" name="Footer Placeholder 4">
            <a:extLst>
              <a:ext uri="{FF2B5EF4-FFF2-40B4-BE49-F238E27FC236}">
                <a16:creationId xmlns:a16="http://schemas.microsoft.com/office/drawing/2014/main" id="{511958F9-4C16-A24A-92F3-AD53D88EFB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3EF3B4-78D8-2E4F-A157-B2D8C61D199F}"/>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2374116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26150-6BE4-6241-B5CF-DCC5ED989B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E98C8D-DAD0-B543-BA6D-94381FF580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98AAFE3-4084-B342-B2B1-261AF600DC26}"/>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5" name="Footer Placeholder 4">
            <a:extLst>
              <a:ext uri="{FF2B5EF4-FFF2-40B4-BE49-F238E27FC236}">
                <a16:creationId xmlns:a16="http://schemas.microsoft.com/office/drawing/2014/main" id="{C8502E8B-ABF1-4F42-85FD-960BC1429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0CDBEE-1C17-2644-A88B-7800A93D6971}"/>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108902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64369-4BA0-034F-9C51-16D0C3915A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C4AA3B-173B-464D-BBD7-4741634FB65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7F4D5E-76F5-6D49-A374-47B3477FA15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F03120-F6C0-F645-8154-4DA6D37CFEBD}"/>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6" name="Footer Placeholder 5">
            <a:extLst>
              <a:ext uri="{FF2B5EF4-FFF2-40B4-BE49-F238E27FC236}">
                <a16:creationId xmlns:a16="http://schemas.microsoft.com/office/drawing/2014/main" id="{C0C233DB-93E6-2B4A-9937-028574872F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94419E-BB91-D744-82A3-12E94449C5D2}"/>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55341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6DD00-69A6-E445-BAA9-0A824E2E34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1FA092-A5D0-F841-8025-4AC9982004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0476F61-EFB8-004F-BBE0-2F1DFF1650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7C57D4-54FC-474E-98E2-ECF0085EC9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652DE0E-D851-4447-AC2A-30DD518CB9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3CF2B-FC31-AF41-AD64-38AF1F14F0AF}"/>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8" name="Footer Placeholder 7">
            <a:extLst>
              <a:ext uri="{FF2B5EF4-FFF2-40B4-BE49-F238E27FC236}">
                <a16:creationId xmlns:a16="http://schemas.microsoft.com/office/drawing/2014/main" id="{FE042A99-7C81-9641-B80C-3F6AC112F5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C60893-A8D2-C047-A422-F62C21AA9A90}"/>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43516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FA149-EEEF-0742-9E41-915EA81381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49EE77-1028-4F46-9D95-587C2145E895}"/>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4" name="Footer Placeholder 3">
            <a:extLst>
              <a:ext uri="{FF2B5EF4-FFF2-40B4-BE49-F238E27FC236}">
                <a16:creationId xmlns:a16="http://schemas.microsoft.com/office/drawing/2014/main" id="{3DF9BB33-7998-5641-ACA0-0B3E15D174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2E5FD9-2347-B644-B3DC-20C61612FA08}"/>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2254885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E5E633-19CE-D443-8EA3-5AE694192237}"/>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3" name="Footer Placeholder 2">
            <a:extLst>
              <a:ext uri="{FF2B5EF4-FFF2-40B4-BE49-F238E27FC236}">
                <a16:creationId xmlns:a16="http://schemas.microsoft.com/office/drawing/2014/main" id="{17E09120-665F-3F47-BE3E-489485233A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9E7615-990B-4D41-BDE5-41E65B8A9EA9}"/>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440349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613A3-626C-C44B-AC0B-216EE6F5D5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C23B1D-FDDF-A047-884D-F5991358CF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76925F-3492-804C-825D-F3D80E2CF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42B6C3-4533-994D-B051-C168F42B00E2}"/>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6" name="Footer Placeholder 5">
            <a:extLst>
              <a:ext uri="{FF2B5EF4-FFF2-40B4-BE49-F238E27FC236}">
                <a16:creationId xmlns:a16="http://schemas.microsoft.com/office/drawing/2014/main" id="{7D95CECF-0F61-2C4F-B240-5AB7B9B2C4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C5E97B-A76B-7148-BA2C-705F1506DBDD}"/>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45983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88712-4908-974A-8083-7878CDB6D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64B1AA-0696-2F4E-84A3-AAC5CDBAFD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443A21-EA96-554B-8710-785558D6A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97500B-7412-1E40-AECA-EC87DCDF38D0}"/>
              </a:ext>
            </a:extLst>
          </p:cNvPr>
          <p:cNvSpPr>
            <a:spLocks noGrp="1"/>
          </p:cNvSpPr>
          <p:nvPr>
            <p:ph type="dt" sz="half" idx="10"/>
          </p:nvPr>
        </p:nvSpPr>
        <p:spPr/>
        <p:txBody>
          <a:bodyPr/>
          <a:lstStyle/>
          <a:p>
            <a:fld id="{E56C51FF-C239-9445-9ECD-74148266961C}" type="datetimeFigureOut">
              <a:rPr lang="en-US" smtClean="0"/>
              <a:t>7/2/2023</a:t>
            </a:fld>
            <a:endParaRPr lang="en-US"/>
          </a:p>
        </p:txBody>
      </p:sp>
      <p:sp>
        <p:nvSpPr>
          <p:cNvPr id="6" name="Footer Placeholder 5">
            <a:extLst>
              <a:ext uri="{FF2B5EF4-FFF2-40B4-BE49-F238E27FC236}">
                <a16:creationId xmlns:a16="http://schemas.microsoft.com/office/drawing/2014/main" id="{4FFB5178-6293-F24F-AA90-FB18FD8A4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800EE7-F49B-9F49-B5D6-75DACCFEC614}"/>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385931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3BE9F9-CC1A-E04D-A501-E27099D398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D3BA70-9237-6748-B566-5FE451CE31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57676-74F6-6544-B771-3F3A66C973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C51FF-C239-9445-9ECD-74148266961C}" type="datetimeFigureOut">
              <a:rPr lang="en-US" smtClean="0"/>
              <a:t>7/2/2023</a:t>
            </a:fld>
            <a:endParaRPr lang="en-US"/>
          </a:p>
        </p:txBody>
      </p:sp>
      <p:sp>
        <p:nvSpPr>
          <p:cNvPr id="5" name="Footer Placeholder 4">
            <a:extLst>
              <a:ext uri="{FF2B5EF4-FFF2-40B4-BE49-F238E27FC236}">
                <a16:creationId xmlns:a16="http://schemas.microsoft.com/office/drawing/2014/main" id="{C3F0D1B2-E854-8F40-B552-0CA226FD00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ABA4D3-E171-974F-A77B-A8B9443F57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DBB3B-C6E0-2446-9620-A82B4C90C37B}" type="slidenum">
              <a:rPr lang="en-US" smtClean="0"/>
              <a:t>‹#›</a:t>
            </a:fld>
            <a:endParaRPr lang="en-US"/>
          </a:p>
        </p:txBody>
      </p:sp>
    </p:spTree>
    <p:extLst>
      <p:ext uri="{BB962C8B-B14F-4D97-AF65-F5344CB8AC3E}">
        <p14:creationId xmlns:p14="http://schemas.microsoft.com/office/powerpoint/2010/main" val="2491945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hyperlink" Target="https://www.whatuni.com/degrees/courses/hnd-hnc-uk/qualification/n/list.html"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0" y="4360"/>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9" name="Picture 8">
            <a:extLst>
              <a:ext uri="{FF2B5EF4-FFF2-40B4-BE49-F238E27FC236}">
                <a16:creationId xmlns:a16="http://schemas.microsoft.com/office/drawing/2014/main" id="{0AAEEDD3-A924-1C47-892F-0FA3CD7E06B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
            <a:ext cx="5960927" cy="6858001"/>
          </a:xfrm>
          <a:prstGeom prst="rect">
            <a:avLst/>
          </a:prstGeom>
        </p:spPr>
      </p:pic>
      <p:sp>
        <p:nvSpPr>
          <p:cNvPr id="14" name="Title 1">
            <a:extLst>
              <a:ext uri="{FF2B5EF4-FFF2-40B4-BE49-F238E27FC236}">
                <a16:creationId xmlns:a16="http://schemas.microsoft.com/office/drawing/2014/main" id="{F4A5E6F5-DDE4-084F-A6D6-A04B432D3339}"/>
              </a:ext>
            </a:extLst>
          </p:cNvPr>
          <p:cNvSpPr txBox="1">
            <a:spLocks/>
          </p:cNvSpPr>
          <p:nvPr/>
        </p:nvSpPr>
        <p:spPr>
          <a:xfrm>
            <a:off x="6476400" y="1404000"/>
            <a:ext cx="5520444" cy="282012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TALKING FUTURES</a:t>
            </a:r>
            <a:br>
              <a:rPr lang="en-US" sz="4900" b="1" dirty="0">
                <a:latin typeface="Arial" panose="020B0604020202020204" pitchFamily="34" charset="0"/>
                <a:cs typeface="Arial" panose="020B0604020202020204" pitchFamily="34" charset="0"/>
              </a:rPr>
            </a:br>
            <a:r>
              <a:rPr lang="en-US" sz="4900" b="1" dirty="0">
                <a:solidFill>
                  <a:srgbClr val="DF591C"/>
                </a:solidFill>
                <a:latin typeface="Arial" panose="020B0604020202020204" pitchFamily="34" charset="0"/>
                <a:cs typeface="Arial" panose="020B0604020202020204" pitchFamily="34" charset="0"/>
              </a:rPr>
              <a:t>FAMILY QUIZ EVENT</a:t>
            </a:r>
          </a:p>
          <a:p>
            <a:pPr>
              <a:lnSpc>
                <a:spcPts val="5880"/>
              </a:lnSpc>
            </a:pPr>
            <a:r>
              <a:rPr lang="en-US" sz="2800" b="1" dirty="0">
                <a:solidFill>
                  <a:srgbClr val="DF591C"/>
                </a:solidFill>
                <a:latin typeface="Arial" panose="020B0604020202020204" pitchFamily="34" charset="0"/>
                <a:cs typeface="Arial" panose="020B0604020202020204" pitchFamily="34" charset="0"/>
              </a:rPr>
              <a:t>For families with children 11-16</a:t>
            </a:r>
          </a:p>
        </p:txBody>
      </p:sp>
      <p:pic>
        <p:nvPicPr>
          <p:cNvPr id="4" name="Picture 3">
            <a:extLst>
              <a:ext uri="{FF2B5EF4-FFF2-40B4-BE49-F238E27FC236}">
                <a16:creationId xmlns:a16="http://schemas.microsoft.com/office/drawing/2014/main" id="{2165D2C8-614B-E247-9275-6B6A2E78608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902024" y="5055813"/>
            <a:ext cx="1763527" cy="1262583"/>
          </a:xfrm>
          <a:prstGeom prst="rect">
            <a:avLst/>
          </a:prstGeom>
        </p:spPr>
      </p:pic>
    </p:spTree>
    <p:extLst>
      <p:ext uri="{BB962C8B-B14F-4D97-AF65-F5344CB8AC3E}">
        <p14:creationId xmlns:p14="http://schemas.microsoft.com/office/powerpoint/2010/main" val="881691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8708259" cy="1157492"/>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6. Which of these industries can you enter through an apprenticeship?</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66346"/>
            <a:ext cx="8339891" cy="1954381"/>
          </a:xfrm>
          <a:prstGeom prst="rect">
            <a:avLst/>
          </a:prstGeom>
          <a:noFill/>
        </p:spPr>
        <p:txBody>
          <a:bodyPr wrap="square" rtlCol="0">
            <a:spAutoFit/>
          </a:bodyPr>
          <a:lstStyle/>
          <a:p>
            <a:pPr marL="342900" lvl="0" indent="-3429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Media and TV production.</a:t>
            </a:r>
          </a:p>
          <a:p>
            <a:pPr marL="342900" lvl="0" indent="-3429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Construction.</a:t>
            </a:r>
          </a:p>
          <a:p>
            <a:pPr marL="342900" lvl="0" indent="-3429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Life sciences.</a:t>
            </a:r>
          </a:p>
          <a:p>
            <a:pPr marL="342900" lvl="0" indent="-3429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Any of the above.</a:t>
            </a:r>
          </a:p>
        </p:txBody>
      </p:sp>
    </p:spTree>
    <p:extLst>
      <p:ext uri="{BB962C8B-B14F-4D97-AF65-F5344CB8AC3E}">
        <p14:creationId xmlns:p14="http://schemas.microsoft.com/office/powerpoint/2010/main" val="2394347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8708259" cy="1157492"/>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7. What is an advanced apprenticeship?</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334750"/>
            <a:ext cx="8959272" cy="2195473"/>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An apprenticeship that’s a bit special.</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An apprenticeship that’s only open for people who have already completed lots of work experience.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An apprenticeship that you can do after GCSEs to specialise in a particular occupation.</a:t>
            </a:r>
          </a:p>
        </p:txBody>
      </p:sp>
    </p:spTree>
    <p:extLst>
      <p:ext uri="{BB962C8B-B14F-4D97-AF65-F5344CB8AC3E}">
        <p14:creationId xmlns:p14="http://schemas.microsoft.com/office/powerpoint/2010/main" val="4092067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8708259" cy="1157492"/>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8. True or false? Many apprenticeship vacancies are advertised like jobs.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730814"/>
            <a:ext cx="8959272"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3267234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420001" cy="631718"/>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9. What is a T-level?</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462257"/>
            <a:ext cx="9420001" cy="145680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 tool for measuring flat surfaces.</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 kind of apprenticeship.</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 two-year technical qualification you can take if you’re over 16. </a:t>
            </a:r>
            <a:r>
              <a:rPr lang="en-GB" dirty="0"/>
              <a:t> </a:t>
            </a:r>
          </a:p>
        </p:txBody>
      </p:sp>
    </p:spTree>
    <p:extLst>
      <p:ext uri="{BB962C8B-B14F-4D97-AF65-F5344CB8AC3E}">
        <p14:creationId xmlns:p14="http://schemas.microsoft.com/office/powerpoint/2010/main" val="617223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10207285" cy="631718"/>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10. One T-level is worth 3 A-levels and can also be completed in school/college. Which of the following statements is also true about a T-level?</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3429000"/>
            <a:ext cx="8779977" cy="1826141"/>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It includes some volunteering time in the community.</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It includes an industry placement which is an extended period of time in a workplace.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It only takes 1 year to complete.</a:t>
            </a:r>
          </a:p>
        </p:txBody>
      </p:sp>
    </p:spTree>
    <p:extLst>
      <p:ext uri="{BB962C8B-B14F-4D97-AF65-F5344CB8AC3E}">
        <p14:creationId xmlns:p14="http://schemas.microsoft.com/office/powerpoint/2010/main" val="1420551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420001" cy="631718"/>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11. True or false? It costs you a lot to get a technical qualification when you’re 16. </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909003"/>
            <a:ext cx="8779977"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4284395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420001" cy="631718"/>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12. After doing a T-level, what can you do? </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516400"/>
            <a:ext cx="8779977" cy="2693045"/>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Get a skilled job.</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Move to an advanced apprenticeship or degree apprenticeship.</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Go on to study higher education, for example a higher technical qualification or a degree at university or college.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Any of the above.</a:t>
            </a:r>
          </a:p>
        </p:txBody>
      </p:sp>
    </p:spTree>
    <p:extLst>
      <p:ext uri="{BB962C8B-B14F-4D97-AF65-F5344CB8AC3E}">
        <p14:creationId xmlns:p14="http://schemas.microsoft.com/office/powerpoint/2010/main" val="45494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891600" cy="631718"/>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13. You typically need to have completed a Level 3 qualification or programme of study to go to university. Which of these are Level 3?</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3351678"/>
            <a:ext cx="8779977" cy="1954381"/>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T-levels.  </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A-levels.</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Advanced apprenticeship. </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All of the above.</a:t>
            </a:r>
          </a:p>
        </p:txBody>
      </p:sp>
    </p:spTree>
    <p:extLst>
      <p:ext uri="{BB962C8B-B14F-4D97-AF65-F5344CB8AC3E}">
        <p14:creationId xmlns:p14="http://schemas.microsoft.com/office/powerpoint/2010/main" val="526336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2263794"/>
            <a:ext cx="1020728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14. True or false? </a:t>
            </a:r>
            <a:r>
              <a:rPr lang="en-GB" sz="2800" b="1" dirty="0">
                <a:solidFill>
                  <a:srgbClr val="DF591C"/>
                </a:solidFill>
                <a:highlight>
                  <a:srgbClr val="FFFF00"/>
                </a:highlight>
                <a:latin typeface="Arial" panose="020B0604020202020204" pitchFamily="34" charset="0"/>
                <a:cs typeface="Arial" panose="020B0604020202020204" pitchFamily="34" charset="0"/>
              </a:rPr>
              <a:t>[insert employer plus a description of their business, e.g. ‘a catering company’] </a:t>
            </a:r>
            <a:r>
              <a:rPr lang="en-GB" sz="2800" b="1" dirty="0">
                <a:solidFill>
                  <a:srgbClr val="DF591C"/>
                </a:solidFill>
                <a:latin typeface="Arial" panose="020B0604020202020204" pitchFamily="34" charset="0"/>
                <a:cs typeface="Arial" panose="020B0604020202020204" pitchFamily="34" charset="0"/>
              </a:rPr>
              <a:t>offers advanced apprenticeships in our area. </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ABBCFF6-9BDB-D949-B8D7-EE54A28ADE2A}"/>
              </a:ext>
            </a:extLst>
          </p:cNvPr>
          <p:cNvSpPr txBox="1"/>
          <p:nvPr/>
        </p:nvSpPr>
        <p:spPr>
          <a:xfrm>
            <a:off x="1386000" y="1609000"/>
            <a:ext cx="9927459" cy="369332"/>
          </a:xfrm>
          <a:prstGeom prst="rect">
            <a:avLst/>
          </a:prstGeom>
          <a:noFill/>
        </p:spPr>
        <p:txBody>
          <a:bodyPr wrap="square" numCol="1" rtlCol="0">
            <a:spAutoFit/>
          </a:bodyPr>
          <a:lstStyle/>
          <a:p>
            <a:r>
              <a:rPr lang="en-GB" i="1" dirty="0">
                <a:highlight>
                  <a:srgbClr val="FFFF00"/>
                </a:highlight>
                <a:latin typeface="Arial" panose="020B0604020202020204" pitchFamily="34" charset="0"/>
                <a:cs typeface="Arial" panose="020B0604020202020204" pitchFamily="34" charset="0"/>
              </a:rPr>
              <a:t>Questions that can be customised to the area/region/institution or institution.</a:t>
            </a:r>
          </a:p>
        </p:txBody>
      </p:sp>
      <p:sp>
        <p:nvSpPr>
          <p:cNvPr id="14" name="TextBox 13">
            <a:extLst>
              <a:ext uri="{FF2B5EF4-FFF2-40B4-BE49-F238E27FC236}">
                <a16:creationId xmlns:a16="http://schemas.microsoft.com/office/drawing/2014/main" id="{D18110BD-7BD2-0E4C-8C7B-38FEDEAF7067}"/>
              </a:ext>
            </a:extLst>
          </p:cNvPr>
          <p:cNvSpPr txBox="1"/>
          <p:nvPr/>
        </p:nvSpPr>
        <p:spPr>
          <a:xfrm>
            <a:off x="1385999" y="3669838"/>
            <a:ext cx="8779977"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577760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9282000"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15. How many students from our </a:t>
            </a:r>
            <a:r>
              <a:rPr lang="en-GB" sz="2800" b="1" dirty="0">
                <a:solidFill>
                  <a:srgbClr val="DF591C"/>
                </a:solidFill>
                <a:highlight>
                  <a:srgbClr val="FFFF00"/>
                </a:highlight>
                <a:latin typeface="Arial" panose="020B0604020202020204" pitchFamily="34" charset="0"/>
                <a:cs typeface="Arial" panose="020B0604020202020204" pitchFamily="34" charset="0"/>
              </a:rPr>
              <a:t>[school/college] </a:t>
            </a:r>
            <a:r>
              <a:rPr lang="en-GB" sz="2800" b="1" dirty="0">
                <a:solidFill>
                  <a:srgbClr val="DF591C"/>
                </a:solidFill>
                <a:latin typeface="Arial" panose="020B0604020202020204" pitchFamily="34" charset="0"/>
                <a:cs typeface="Arial" panose="020B0604020202020204" pitchFamily="34" charset="0"/>
              </a:rPr>
              <a:t>go to university?</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18110BD-7BD2-0E4C-8C7B-38FEDEAF7067}"/>
              </a:ext>
            </a:extLst>
          </p:cNvPr>
          <p:cNvSpPr txBox="1"/>
          <p:nvPr/>
        </p:nvSpPr>
        <p:spPr>
          <a:xfrm>
            <a:off x="1386000" y="2949381"/>
            <a:ext cx="8779977" cy="145680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2%</a:t>
            </a:r>
          </a:p>
          <a:p>
            <a:pPr marL="457200" lvl="0" indent="-457200">
              <a:spcAft>
                <a:spcPts val="1000"/>
              </a:spcAft>
              <a:buFont typeface="+mj-lt"/>
              <a:buAutoNum type="alphaLcParenR"/>
            </a:pPr>
            <a:r>
              <a:rPr lang="en-GB" sz="2400" dirty="0" err="1">
                <a:solidFill>
                  <a:srgbClr val="575757"/>
                </a:solidFill>
                <a:highlight>
                  <a:srgbClr val="FFFF00"/>
                </a:highlight>
                <a:latin typeface="Arial" panose="020B0604020202020204" pitchFamily="34" charset="0"/>
                <a:cs typeface="Arial" panose="020B0604020202020204" pitchFamily="34" charset="0"/>
              </a:rPr>
              <a:t>Xx</a:t>
            </a:r>
            <a:r>
              <a:rPr lang="en-GB" sz="2400" dirty="0">
                <a:solidFill>
                  <a:srgbClr val="575757"/>
                </a:solidFill>
                <a:latin typeface="Arial" panose="020B0604020202020204" pitchFamily="34" charset="0"/>
                <a:cs typeface="Arial" panose="020B0604020202020204" pitchFamily="34" charset="0"/>
              </a:rPr>
              <a:t>%</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65%</a:t>
            </a:r>
          </a:p>
        </p:txBody>
      </p:sp>
    </p:spTree>
    <p:extLst>
      <p:ext uri="{BB962C8B-B14F-4D97-AF65-F5344CB8AC3E}">
        <p14:creationId xmlns:p14="http://schemas.microsoft.com/office/powerpoint/2010/main" val="534335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4923" y="1588718"/>
            <a:ext cx="9781842" cy="510323"/>
          </a:xfrm>
        </p:spPr>
        <p:txBody>
          <a:bodyPr numCol="2"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Welcome to the quiz!</a:t>
            </a:r>
            <a:br>
              <a:rPr lang="en-GB" sz="1800" b="1"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Welcome</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1384922" y="2360062"/>
            <a:ext cx="8739739" cy="3339376"/>
          </a:xfrm>
          <a:prstGeom prst="rect">
            <a:avLst/>
          </a:prstGeom>
          <a:noFill/>
        </p:spPr>
        <p:txBody>
          <a:bodyPr wrap="square" rtlCol="0">
            <a:spAutoFit/>
          </a:bodyPr>
          <a:lstStyle/>
          <a:p>
            <a:pPr marL="342900" lvl="0" indent="-342900">
              <a:spcAft>
                <a:spcPts val="1000"/>
              </a:spcAft>
              <a:buFont typeface="Arial" panose="020B0604020202020204" pitchFamily="34" charset="0"/>
              <a:buChar char="•"/>
            </a:pPr>
            <a:r>
              <a:rPr lang="en-GB" sz="2400" dirty="0">
                <a:solidFill>
                  <a:srgbClr val="575757"/>
                </a:solidFill>
                <a:effectLst/>
                <a:latin typeface="Arial" panose="020B0604020202020204" pitchFamily="34" charset="0"/>
                <a:ea typeface="Trebuchet MS" panose="020B0603020202020204" pitchFamily="34" charset="0"/>
                <a:cs typeface="Arial" panose="020B0604020202020204" pitchFamily="34" charset="0"/>
              </a:rPr>
              <a:t>This </a:t>
            </a:r>
            <a:r>
              <a:rPr lang="en-GB" sz="2400" dirty="0">
                <a:solidFill>
                  <a:srgbClr val="575757"/>
                </a:solidFill>
                <a:latin typeface="Arial" panose="020B0604020202020204" pitchFamily="34" charset="0"/>
                <a:ea typeface="Trebuchet MS" panose="020B0603020202020204" pitchFamily="34" charset="0"/>
                <a:cs typeface="Arial" panose="020B0604020202020204" pitchFamily="34" charset="0"/>
              </a:rPr>
              <a:t>event is an opportunity for you to learn more about the education and careers options available.</a:t>
            </a:r>
            <a:endParaRPr lang="en-GB" sz="2400" dirty="0">
              <a:solidFill>
                <a:srgbClr val="575757"/>
              </a:solidFill>
              <a:effectLst/>
              <a:latin typeface="Arial" panose="020B0604020202020204" pitchFamily="34" charset="0"/>
              <a:ea typeface="Trebuchet MS" panose="020B0603020202020204" pitchFamily="34" charset="0"/>
              <a:cs typeface="Arial" panose="020B0604020202020204" pitchFamily="34" charset="0"/>
            </a:endParaRPr>
          </a:p>
          <a:p>
            <a:pPr marL="342900" lvl="0" indent="-342900">
              <a:spcAft>
                <a:spcPts val="1000"/>
              </a:spcAft>
              <a:buFont typeface="Arial" panose="020B0604020202020204" pitchFamily="34" charset="0"/>
              <a:buChar char="•"/>
            </a:pPr>
            <a:r>
              <a:rPr lang="en-GB" sz="2400" dirty="0">
                <a:solidFill>
                  <a:srgbClr val="575757"/>
                </a:solidFill>
                <a:latin typeface="Arial" panose="020B0604020202020204" pitchFamily="34" charset="0"/>
                <a:ea typeface="Trebuchet MS" panose="020B0603020202020204" pitchFamily="34" charset="0"/>
                <a:cs typeface="Arial" panose="020B0604020202020204" pitchFamily="34" charset="0"/>
              </a:rPr>
              <a:t>You will get the chance to talk as a family and discuss your answers with other parents and students.</a:t>
            </a:r>
          </a:p>
          <a:p>
            <a:pPr marL="342900" lvl="0" indent="-342900">
              <a:spcAft>
                <a:spcPts val="1000"/>
              </a:spcAft>
              <a:buFont typeface="Arial" panose="020B0604020202020204" pitchFamily="34" charset="0"/>
              <a:buChar char="•"/>
            </a:pPr>
            <a:r>
              <a:rPr lang="en-GB" sz="2400" dirty="0">
                <a:solidFill>
                  <a:srgbClr val="575757"/>
                </a:solidFill>
                <a:latin typeface="Arial" panose="020B0604020202020204" pitchFamily="34" charset="0"/>
                <a:ea typeface="Trebuchet MS" panose="020B0603020202020204" pitchFamily="34" charset="0"/>
                <a:cs typeface="Arial" panose="020B0604020202020204" pitchFamily="34" charset="0"/>
              </a:rPr>
              <a:t>Note down your answers and as we’re going along circle the ones you find most difficult to answer – we’ll talk about these ones altogether.</a:t>
            </a:r>
            <a:endParaRPr lang="en-GB" sz="2400" dirty="0">
              <a:solidFill>
                <a:srgbClr val="575757"/>
              </a:solidFill>
              <a:effectLst/>
              <a:latin typeface="Arial" panose="020B0604020202020204" pitchFamily="34" charset="0"/>
              <a:ea typeface="Trebuchet MS" panose="020B0603020202020204" pitchFamily="34" charset="0"/>
              <a:cs typeface="Arial" panose="020B0604020202020204" pitchFamily="34" charset="0"/>
            </a:endParaRPr>
          </a:p>
          <a:p>
            <a:endParaRPr lang="en-GB" dirty="0">
              <a:solidFill>
                <a:srgbClr val="27334A"/>
              </a:solidFill>
            </a:endParaRPr>
          </a:p>
        </p:txBody>
      </p:sp>
    </p:spTree>
    <p:extLst>
      <p:ext uri="{BB962C8B-B14F-4D97-AF65-F5344CB8AC3E}">
        <p14:creationId xmlns:p14="http://schemas.microsoft.com/office/powerpoint/2010/main" val="439910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1020728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16. True or false? [</a:t>
            </a:r>
            <a:r>
              <a:rPr lang="en-GB" sz="2800" b="1" dirty="0">
                <a:solidFill>
                  <a:srgbClr val="DF591C"/>
                </a:solidFill>
                <a:highlight>
                  <a:srgbClr val="FFFF00"/>
                </a:highlight>
                <a:latin typeface="Arial" panose="020B0604020202020204" pitchFamily="34" charset="0"/>
                <a:cs typeface="Arial" panose="020B0604020202020204" pitchFamily="34" charset="0"/>
              </a:rPr>
              <a:t>insert HE institution</a:t>
            </a:r>
            <a:r>
              <a:rPr lang="en-GB" sz="2800" b="1" dirty="0">
                <a:solidFill>
                  <a:srgbClr val="DF591C"/>
                </a:solidFill>
                <a:latin typeface="Arial" panose="020B0604020202020204" pitchFamily="34" charset="0"/>
                <a:cs typeface="Arial" panose="020B0604020202020204" pitchFamily="34" charset="0"/>
              </a:rPr>
              <a:t>] in our area offers higher technical qualifications e.g. Higher National Certificates (HNCs) and Higher National Diplomas (HNDs).</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5999" y="3114487"/>
            <a:ext cx="8779977"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116347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17. Which sector employs the most people in [</a:t>
            </a:r>
            <a:r>
              <a:rPr lang="en-GB" sz="2800" b="1" dirty="0">
                <a:solidFill>
                  <a:srgbClr val="DF591C"/>
                </a:solidFill>
                <a:highlight>
                  <a:srgbClr val="FFFF00"/>
                </a:highlight>
                <a:latin typeface="Arial" panose="020B0604020202020204" pitchFamily="34" charset="0"/>
                <a:cs typeface="Arial" panose="020B0604020202020204" pitchFamily="34" charset="0"/>
              </a:rPr>
              <a:t>insert town/region and amend the list below to make local</a:t>
            </a:r>
            <a:r>
              <a:rPr lang="en-GB" sz="2800" b="1" dirty="0">
                <a:solidFill>
                  <a:srgbClr val="DF591C"/>
                </a:solidFill>
                <a:latin typeface="Arial" panose="020B0604020202020204" pitchFamily="34" charset="0"/>
                <a:cs typeface="Arial" panose="020B0604020202020204" pitchFamily="34" charset="0"/>
              </a:rPr>
              <a:t>]?</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5999" y="2488306"/>
            <a:ext cx="8779977" cy="145680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Retail</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Manufacturing</a:t>
            </a:r>
          </a:p>
          <a:p>
            <a:pPr marL="457200" lvl="0" indent="-457200">
              <a:spcAft>
                <a:spcPts val="1000"/>
              </a:spcAft>
              <a:buFont typeface="+mj-lt"/>
              <a:buAutoNum type="alphaLcParenR"/>
            </a:pPr>
            <a:r>
              <a:rPr lang="en-GB" sz="2400" dirty="0" err="1">
                <a:solidFill>
                  <a:srgbClr val="575757"/>
                </a:solidFill>
                <a:highlight>
                  <a:srgbClr val="FFFF00"/>
                </a:highlight>
                <a:latin typeface="Arial" panose="020B0604020202020204" pitchFamily="34" charset="0"/>
                <a:cs typeface="Arial" panose="020B0604020202020204" pitchFamily="34" charset="0"/>
              </a:rPr>
              <a:t>Xxxx</a:t>
            </a:r>
            <a:endParaRPr lang="en-GB" sz="2400" dirty="0">
              <a:solidFill>
                <a:srgbClr val="575757"/>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6297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23414" y="1671922"/>
            <a:ext cx="1005262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18. What’s the name of our Careers Leader and our Careers Adviser?</a:t>
            </a:r>
          </a:p>
          <a:p>
            <a:pPr algn="l">
              <a:lnSpc>
                <a:spcPct val="100000"/>
              </a:lnSpc>
              <a:spcAft>
                <a:spcPts val="1000"/>
              </a:spcAft>
            </a:pPr>
            <a:endParaRPr lang="en-GB"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05D65FBD-430F-034C-8F4F-DCE050ACBCDB}"/>
              </a:ext>
            </a:extLst>
          </p:cNvPr>
          <p:cNvSpPr txBox="1"/>
          <p:nvPr/>
        </p:nvSpPr>
        <p:spPr>
          <a:xfrm>
            <a:off x="1385998" y="1246914"/>
            <a:ext cx="9927459" cy="369332"/>
          </a:xfrm>
          <a:prstGeom prst="rect">
            <a:avLst/>
          </a:prstGeom>
          <a:noFill/>
        </p:spPr>
        <p:txBody>
          <a:bodyPr wrap="square" numCol="1" rtlCol="0">
            <a:spAutoFit/>
          </a:bodyPr>
          <a:lstStyle/>
          <a:p>
            <a:r>
              <a:rPr lang="en-GB" i="1" dirty="0">
                <a:highlight>
                  <a:srgbClr val="FFFF00"/>
                </a:highlight>
                <a:latin typeface="Arial" panose="020B0604020202020204" pitchFamily="34" charset="0"/>
                <a:cs typeface="Arial" panose="020B0604020202020204" pitchFamily="34" charset="0"/>
              </a:rPr>
              <a:t>Questions that can be customised to your school or college</a:t>
            </a:r>
          </a:p>
        </p:txBody>
      </p:sp>
    </p:spTree>
    <p:extLst>
      <p:ext uri="{BB962C8B-B14F-4D97-AF65-F5344CB8AC3E}">
        <p14:creationId xmlns:p14="http://schemas.microsoft.com/office/powerpoint/2010/main" val="3158528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19. Which of these activities will we be running this year? [</a:t>
            </a:r>
            <a:r>
              <a:rPr lang="en-GB" sz="2800" b="1" dirty="0">
                <a:solidFill>
                  <a:srgbClr val="DF591C"/>
                </a:solidFill>
                <a:highlight>
                  <a:srgbClr val="FFFF00"/>
                </a:highlight>
                <a:latin typeface="Arial" panose="020B0604020202020204" pitchFamily="34" charset="0"/>
                <a:cs typeface="Arial" panose="020B0604020202020204" pitchFamily="34" charset="0"/>
              </a:rPr>
              <a:t>amend options below to make it relevant</a:t>
            </a:r>
            <a:r>
              <a:rPr lang="en-GB" sz="2800" b="1" dirty="0">
                <a:solidFill>
                  <a:srgbClr val="DF591C"/>
                </a:solidFill>
                <a:latin typeface="Arial" panose="020B0604020202020204" pitchFamily="34" charset="0"/>
                <a:cs typeface="Arial" panose="020B0604020202020204" pitchFamily="34" charset="0"/>
              </a:rPr>
              <a:t>]</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5999" y="2516400"/>
            <a:ext cx="8779977" cy="145680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Options event</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Virtual work experience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Careers Q&amp;A with employers</a:t>
            </a:r>
          </a:p>
        </p:txBody>
      </p:sp>
    </p:spTree>
    <p:extLst>
      <p:ext uri="{BB962C8B-B14F-4D97-AF65-F5344CB8AC3E}">
        <p14:creationId xmlns:p14="http://schemas.microsoft.com/office/powerpoint/2010/main" val="4058036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20. True or false? Students can only get help with careers decisions in their one-to-one careers interview. </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232A46A-A21E-B24F-A954-0B906EA5F657}"/>
              </a:ext>
            </a:extLst>
          </p:cNvPr>
          <p:cNvSpPr txBox="1"/>
          <p:nvPr/>
        </p:nvSpPr>
        <p:spPr>
          <a:xfrm>
            <a:off x="1385999" y="3114487"/>
            <a:ext cx="8779977"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454012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21. Where can you find more information on careers?</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232A46A-A21E-B24F-A954-0B906EA5F657}"/>
              </a:ext>
            </a:extLst>
          </p:cNvPr>
          <p:cNvSpPr txBox="1"/>
          <p:nvPr/>
        </p:nvSpPr>
        <p:spPr>
          <a:xfrm>
            <a:off x="1385999" y="2488306"/>
            <a:ext cx="8779977" cy="2451953"/>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School or college website.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National Careers Service.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By asking teachers at parents evening.</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Through school or college events.</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All of the above.</a:t>
            </a:r>
          </a:p>
        </p:txBody>
      </p:sp>
    </p:spTree>
    <p:extLst>
      <p:ext uri="{BB962C8B-B14F-4D97-AF65-F5344CB8AC3E}">
        <p14:creationId xmlns:p14="http://schemas.microsoft.com/office/powerpoint/2010/main" val="2403860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0" y="-16042"/>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itle 1">
            <a:extLst>
              <a:ext uri="{FF2B5EF4-FFF2-40B4-BE49-F238E27FC236}">
                <a16:creationId xmlns:a16="http://schemas.microsoft.com/office/drawing/2014/main" id="{19977688-41E6-1B45-87B2-5DE4B25D05A3}"/>
              </a:ext>
            </a:extLst>
          </p:cNvPr>
          <p:cNvSpPr txBox="1">
            <a:spLocks/>
          </p:cNvSpPr>
          <p:nvPr/>
        </p:nvSpPr>
        <p:spPr>
          <a:xfrm>
            <a:off x="396000" y="1404000"/>
            <a:ext cx="6335007" cy="362749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ANSWERS…</a:t>
            </a:r>
            <a:endParaRPr lang="en-US" sz="4900" b="1" dirty="0">
              <a:solidFill>
                <a:srgbClr val="DF591C"/>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51D9E301-6BB2-4E0D-A509-8392CD36475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2256"/>
          <a:stretch/>
        </p:blipFill>
        <p:spPr>
          <a:xfrm>
            <a:off x="6807621" y="0"/>
            <a:ext cx="5384379" cy="6857999"/>
          </a:xfrm>
          <a:prstGeom prst="rect">
            <a:avLst/>
          </a:prstGeom>
        </p:spPr>
      </p:pic>
      <p:pic>
        <p:nvPicPr>
          <p:cNvPr id="7" name="Picture 6">
            <a:extLst>
              <a:ext uri="{FF2B5EF4-FFF2-40B4-BE49-F238E27FC236}">
                <a16:creationId xmlns:a16="http://schemas.microsoft.com/office/drawing/2014/main" id="{311A741A-C7E8-44B4-8B2F-8CC93A2783BE}"/>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303264" y="0"/>
            <a:ext cx="5888737" cy="6858000"/>
          </a:xfrm>
          <a:prstGeom prst="rect">
            <a:avLst/>
          </a:prstGeom>
        </p:spPr>
      </p:pic>
    </p:spTree>
    <p:extLst>
      <p:ext uri="{BB962C8B-B14F-4D97-AF65-F5344CB8AC3E}">
        <p14:creationId xmlns:p14="http://schemas.microsoft.com/office/powerpoint/2010/main" val="2587432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1386000" y="3689594"/>
            <a:ext cx="8339891" cy="1200329"/>
          </a:xfrm>
          <a:prstGeom prst="rect">
            <a:avLst/>
          </a:prstGeom>
          <a:noFill/>
        </p:spPr>
        <p:txBody>
          <a:bodyPr wrap="square" rtlCol="0">
            <a:spAutoFit/>
          </a:bodyPr>
          <a:lstStyle/>
          <a:p>
            <a:r>
              <a:rPr lang="en-GB" sz="2400" dirty="0">
                <a:solidFill>
                  <a:srgbClr val="575757"/>
                </a:solidFill>
                <a:latin typeface="Arial" panose="020B0604020202020204" pitchFamily="34" charset="0"/>
                <a:cs typeface="Arial" panose="020B0604020202020204" pitchFamily="34" charset="0"/>
              </a:rPr>
              <a:t>False - until she is 18 she must either: continue in full-time education, start an apprenticeship or study part-time while working or volunteering. </a:t>
            </a:r>
          </a:p>
        </p:txBody>
      </p:sp>
      <p:sp>
        <p:nvSpPr>
          <p:cNvPr id="2" name="TextBox 1">
            <a:extLst>
              <a:ext uri="{FF2B5EF4-FFF2-40B4-BE49-F238E27FC236}">
                <a16:creationId xmlns:a16="http://schemas.microsoft.com/office/drawing/2014/main" id="{07FFBCE3-5BCB-1745-B507-3EE8D7990653}"/>
              </a:ext>
            </a:extLst>
          </p:cNvPr>
          <p:cNvSpPr txBox="1"/>
          <p:nvPr/>
        </p:nvSpPr>
        <p:spPr>
          <a:xfrm>
            <a:off x="1386000" y="1609000"/>
            <a:ext cx="9927459" cy="383823"/>
          </a:xfrm>
          <a:prstGeom prst="rect">
            <a:avLst/>
          </a:prstGeom>
          <a:noFill/>
        </p:spPr>
        <p:txBody>
          <a:bodyPr wrap="square" rtlCol="0">
            <a:spAutoFit/>
          </a:bodyPr>
          <a:lstStyle/>
          <a:p>
            <a:pPr>
              <a:lnSpc>
                <a:spcPct val="115000"/>
              </a:lnSpc>
            </a:pPr>
            <a:r>
              <a:rPr lang="en-GB" i="1" dirty="0">
                <a:solidFill>
                  <a:srgbClr val="DF591C"/>
                </a:solidFill>
                <a:latin typeface="Arial" panose="020B0604020202020204" pitchFamily="34" charset="0"/>
                <a:cs typeface="Arial" panose="020B0604020202020204" pitchFamily="34" charset="0"/>
              </a:rPr>
              <a:t>Yasmin, Kieran, and Sami are friends in Year 11 trying to plan their next steps.</a:t>
            </a:r>
            <a:endParaRPr lang="en-GB" dirty="0">
              <a:solidFill>
                <a:srgbClr val="DF591C"/>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09EA8CCC-0385-5B41-B187-C07CC47CDD68}"/>
              </a:ext>
            </a:extLst>
          </p:cNvPr>
          <p:cNvSpPr txBox="1"/>
          <p:nvPr/>
        </p:nvSpPr>
        <p:spPr>
          <a:xfrm>
            <a:off x="1386000" y="2157110"/>
            <a:ext cx="9479224" cy="1692771"/>
          </a:xfrm>
          <a:prstGeom prst="rect">
            <a:avLst/>
          </a:prstGeom>
          <a:noFill/>
        </p:spPr>
        <p:txBody>
          <a:bodyPr wrap="square" rtlCol="0">
            <a:spAutoFit/>
          </a:bodyPr>
          <a:lstStyle/>
          <a:p>
            <a:r>
              <a:rPr lang="en-GB" sz="2800" b="1" dirty="0">
                <a:solidFill>
                  <a:srgbClr val="DF591C"/>
                </a:solidFill>
                <a:latin typeface="Arial" panose="020B0604020202020204" pitchFamily="34" charset="0"/>
                <a:cs typeface="Arial" panose="020B0604020202020204" pitchFamily="34" charset="0"/>
              </a:rPr>
              <a:t>1. Yasmin is 16 today (congrats!). She can legally leave school or college at the end of the summer term without further education or training.  </a:t>
            </a:r>
            <a:br>
              <a:rPr lang="en-GB" dirty="0">
                <a:highlight>
                  <a:srgbClr val="FFFF00"/>
                </a:highlight>
              </a:rPr>
            </a:br>
            <a:endParaRPr kumimoji="0" lang="en-US" sz="2000" b="0" i="0" u="none" strike="noStrike" kern="1200" cap="none" spc="0" normalizeH="0" baseline="0" noProof="0" dirty="0">
              <a:ln>
                <a:noFill/>
              </a:ln>
              <a:solidFill>
                <a:srgbClr val="575757"/>
              </a:solidFill>
              <a:effectLst/>
              <a:highlight>
                <a:srgbClr val="FFFF00"/>
              </a:highlight>
              <a:uLnTx/>
              <a:uFillTx/>
              <a:latin typeface="Franklin Gothic Book" panose="020B050302010202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0267451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418208"/>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2. Kieran is predicted GCSE grade 3 in Maths and a GCSE grade 4 in English. He wants to go to college to study hairdressing. Would he need to carry on with English or Maths at college?</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6000" y="3331302"/>
            <a:ext cx="9505157" cy="1938992"/>
          </a:xfrm>
          <a:prstGeom prst="rect">
            <a:avLst/>
          </a:prstGeom>
          <a:noFill/>
        </p:spPr>
        <p:txBody>
          <a:bodyPr wrap="square" rtlCol="0">
            <a:spAutoFit/>
          </a:bodyPr>
          <a:lstStyle/>
          <a:p>
            <a:pPr marL="457200" indent="-457200">
              <a:spcAft>
                <a:spcPts val="1000"/>
              </a:spcAft>
              <a:buFont typeface="+mj-lt"/>
              <a:buAutoNum type="alphaLcParenR" startAt="2"/>
            </a:pPr>
            <a:r>
              <a:rPr lang="en-GB" sz="2400" dirty="0">
                <a:solidFill>
                  <a:srgbClr val="575757"/>
                </a:solidFill>
                <a:latin typeface="Arial" panose="020B0604020202020204" pitchFamily="34" charset="0"/>
                <a:cs typeface="Arial" panose="020B0604020202020204" pitchFamily="34" charset="0"/>
              </a:rPr>
              <a:t>Because Kieran did not achieve grade 4 or above in Maths, he must continue to study towards a level 2 qualification (i.e. GCSE or functional skills) as part of his post-16 education or training. But everyone will continue to develop their English and Maths in their next stage of education. </a:t>
            </a:r>
          </a:p>
        </p:txBody>
      </p:sp>
    </p:spTree>
    <p:extLst>
      <p:ext uri="{BB962C8B-B14F-4D97-AF65-F5344CB8AC3E}">
        <p14:creationId xmlns:p14="http://schemas.microsoft.com/office/powerpoint/2010/main" val="27298031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3. Sami isn’t sure what to do next but has heard of traineeships, what are they?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66346"/>
            <a:ext cx="8339891" cy="2677656"/>
          </a:xfrm>
          <a:prstGeom prst="rect">
            <a:avLst/>
          </a:prstGeom>
          <a:noFill/>
        </p:spPr>
        <p:txBody>
          <a:bodyPr wrap="square" rtlCol="0">
            <a:spAutoFit/>
          </a:bodyPr>
          <a:lstStyle/>
          <a:p>
            <a:pPr marL="457200" indent="-457200">
              <a:buFont typeface="+mj-lt"/>
              <a:buAutoNum type="alphaLcParenR" startAt="3"/>
            </a:pPr>
            <a:r>
              <a:rPr lang="en-GB" sz="2400" dirty="0">
                <a:solidFill>
                  <a:srgbClr val="575757"/>
                </a:solidFill>
                <a:latin typeface="Arial" panose="020B0604020202020204" pitchFamily="34" charset="0"/>
                <a:cs typeface="Arial" panose="020B0604020202020204" pitchFamily="34" charset="0"/>
              </a:rPr>
              <a:t>A traineeship is a skills development programme that includes an unpaid work placement. They are usually based at a college or training provider and  can last from 6 weeks up to 1 year, though most traineeships last for less than 6 months. They are available for people aged 16-24 to help you prepare for a job or apprenticeship.  Unlike an apprenticeship there is no assessment.</a:t>
            </a:r>
          </a:p>
        </p:txBody>
      </p:sp>
    </p:spTree>
    <p:extLst>
      <p:ext uri="{BB962C8B-B14F-4D97-AF65-F5344CB8AC3E}">
        <p14:creationId xmlns:p14="http://schemas.microsoft.com/office/powerpoint/2010/main" val="1127433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207263" y="0"/>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itle 1">
            <a:extLst>
              <a:ext uri="{FF2B5EF4-FFF2-40B4-BE49-F238E27FC236}">
                <a16:creationId xmlns:a16="http://schemas.microsoft.com/office/drawing/2014/main" id="{19977688-41E6-1B45-87B2-5DE4B25D05A3}"/>
              </a:ext>
            </a:extLst>
          </p:cNvPr>
          <p:cNvSpPr txBox="1">
            <a:spLocks/>
          </p:cNvSpPr>
          <p:nvPr/>
        </p:nvSpPr>
        <p:spPr>
          <a:xfrm>
            <a:off x="394846" y="1404000"/>
            <a:ext cx="6279590" cy="212890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QUESTIONS…</a:t>
            </a:r>
            <a:endParaRPr lang="en-US" sz="4900" b="1" dirty="0">
              <a:solidFill>
                <a:srgbClr val="DF591C"/>
              </a:solidFill>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E93AB4A3-D4FC-47AC-A690-91674D7B070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881698" y="0"/>
            <a:ext cx="5310301" cy="6858000"/>
          </a:xfrm>
          <a:prstGeom prst="rect">
            <a:avLst/>
          </a:prstGeom>
        </p:spPr>
      </p:pic>
    </p:spTree>
    <p:extLst>
      <p:ext uri="{BB962C8B-B14F-4D97-AF65-F5344CB8AC3E}">
        <p14:creationId xmlns:p14="http://schemas.microsoft.com/office/powerpoint/2010/main" val="23124375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77034" y="1295268"/>
            <a:ext cx="9748166" cy="1157492"/>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4. Jerome wants to find out more about university and how what he studies at 16 can impact his options. He’s heard of UCAS points but doesn’t know what they are, are they:</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77034" y="3290247"/>
            <a:ext cx="10223615" cy="2677656"/>
          </a:xfrm>
          <a:prstGeom prst="rect">
            <a:avLst/>
          </a:prstGeom>
          <a:noFill/>
        </p:spPr>
        <p:txBody>
          <a:bodyPr wrap="square" rtlCol="0">
            <a:spAutoFit/>
          </a:bodyPr>
          <a:lstStyle/>
          <a:p>
            <a:r>
              <a:rPr lang="en-GB" sz="2400" dirty="0">
                <a:solidFill>
                  <a:srgbClr val="575757"/>
                </a:solidFill>
                <a:latin typeface="Arial" panose="020B0604020202020204" pitchFamily="34" charset="0"/>
                <a:cs typeface="Arial" panose="020B0604020202020204" pitchFamily="34" charset="0"/>
              </a:rPr>
              <a:t>c) UCAS Tariff points are allocated by UCAS to most qualifications studied by 16 to 18 year olds. The number of points is based on the qualification size and the grade you achieve. Some universities and colleges require a certain number of UCAS points in their entry requirements, some may focus more on specific qualifications and grades, and some may be very flexible. So make sure you check the entry requirements for the courses you’re interested in - https://</a:t>
            </a:r>
            <a:r>
              <a:rPr lang="en-GB" sz="2400" dirty="0" err="1">
                <a:solidFill>
                  <a:srgbClr val="575757"/>
                </a:solidFill>
                <a:latin typeface="Arial" panose="020B0604020202020204" pitchFamily="34" charset="0"/>
                <a:cs typeface="Arial" panose="020B0604020202020204" pitchFamily="34" charset="0"/>
              </a:rPr>
              <a:t>www.ucas.com</a:t>
            </a:r>
            <a:r>
              <a:rPr lang="en-GB" sz="2400" dirty="0">
                <a:solidFill>
                  <a:srgbClr val="575757"/>
                </a:solidFill>
                <a:latin typeface="Arial" panose="020B0604020202020204" pitchFamily="34" charset="0"/>
                <a:cs typeface="Arial" panose="020B0604020202020204" pitchFamily="34" charset="0"/>
              </a:rPr>
              <a:t>/</a:t>
            </a:r>
            <a:r>
              <a:rPr lang="en-GB" sz="2400" dirty="0" err="1">
                <a:solidFill>
                  <a:srgbClr val="575757"/>
                </a:solidFill>
                <a:latin typeface="Arial" panose="020B0604020202020204" pitchFamily="34" charset="0"/>
                <a:cs typeface="Arial" panose="020B0604020202020204" pitchFamily="34" charset="0"/>
              </a:rPr>
              <a:t>ucas</a:t>
            </a:r>
            <a:r>
              <a:rPr lang="en-GB" sz="2400" dirty="0">
                <a:solidFill>
                  <a:srgbClr val="575757"/>
                </a:solidFill>
                <a:latin typeface="Arial" panose="020B0604020202020204" pitchFamily="34" charset="0"/>
                <a:cs typeface="Arial" panose="020B0604020202020204" pitchFamily="34" charset="0"/>
              </a:rPr>
              <a:t>/tariff-calculator</a:t>
            </a:r>
          </a:p>
        </p:txBody>
      </p:sp>
    </p:spTree>
    <p:extLst>
      <p:ext uri="{BB962C8B-B14F-4D97-AF65-F5344CB8AC3E}">
        <p14:creationId xmlns:p14="http://schemas.microsoft.com/office/powerpoint/2010/main" val="1472770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748166" cy="1157492"/>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5. True or false? You need a degree to get a good job today.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66346"/>
            <a:ext cx="8339891" cy="2677656"/>
          </a:xfrm>
          <a:prstGeom prst="rect">
            <a:avLst/>
          </a:prstGeom>
          <a:noFill/>
        </p:spPr>
        <p:txBody>
          <a:bodyPr wrap="square" rtlCol="0">
            <a:spAutoFit/>
          </a:bodyPr>
          <a:lstStyle/>
          <a:p>
            <a:pPr marL="457200" indent="-457200">
              <a:buFont typeface="+mj-lt"/>
              <a:buAutoNum type="alphaLcParenR" startAt="2"/>
            </a:pPr>
            <a:r>
              <a:rPr lang="en-GB" sz="2400" dirty="0">
                <a:solidFill>
                  <a:srgbClr val="575757"/>
                </a:solidFill>
                <a:latin typeface="Arial" panose="020B0604020202020204" pitchFamily="34" charset="0"/>
                <a:cs typeface="Arial" panose="020B0604020202020204" pitchFamily="34" charset="0"/>
              </a:rPr>
              <a:t>False – there are many routes into well-paid skilled employment, such as apprenticeships and higher technical qualifications. Though there are exceptions, it’s generally true that obtaining higher levels of qualifications improves the chances of a bigger salary later. These include higher technical qualifications (such as Higher apprenticeships), as well as degrees. </a:t>
            </a:r>
          </a:p>
        </p:txBody>
      </p:sp>
    </p:spTree>
    <p:extLst>
      <p:ext uri="{BB962C8B-B14F-4D97-AF65-F5344CB8AC3E}">
        <p14:creationId xmlns:p14="http://schemas.microsoft.com/office/powerpoint/2010/main" val="59813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748166" cy="1157492"/>
          </a:xfrm>
        </p:spPr>
        <p:txBody>
          <a:bodyPr numCol="1" spcCol="360000">
            <a:noAutofit/>
          </a:bodyPr>
          <a:lstStyle/>
          <a:p>
            <a:pPr lvl="0" algn="l">
              <a:lnSpc>
                <a:spcPts val="3360"/>
              </a:lnSpc>
            </a:pPr>
            <a:r>
              <a:rPr lang="en-GB" sz="2800" b="1" dirty="0">
                <a:solidFill>
                  <a:srgbClr val="DF591C"/>
                </a:solidFill>
                <a:latin typeface="Arial" panose="020B0604020202020204" pitchFamily="34" charset="0"/>
                <a:cs typeface="Arial" panose="020B0604020202020204" pitchFamily="34" charset="0"/>
              </a:rPr>
              <a:t>6. Apprentices spend some of their time studying at a college or training provider – how much time?</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66346"/>
            <a:ext cx="8339891" cy="1200329"/>
          </a:xfrm>
          <a:prstGeom prst="rect">
            <a:avLst/>
          </a:prstGeom>
          <a:noFill/>
        </p:spPr>
        <p:txBody>
          <a:bodyPr wrap="square" rtlCol="0">
            <a:spAutoFit/>
          </a:bodyPr>
          <a:lstStyle/>
          <a:p>
            <a:pPr marL="457200" indent="-457200">
              <a:buFont typeface="+mj-lt"/>
              <a:buAutoNum type="alphaLcParenR" startAt="2"/>
            </a:pPr>
            <a:r>
              <a:rPr lang="en-GB" sz="2400" dirty="0">
                <a:solidFill>
                  <a:srgbClr val="575757"/>
                </a:solidFill>
                <a:latin typeface="Arial" panose="020B0604020202020204" pitchFamily="34" charset="0"/>
                <a:cs typeface="Arial" panose="020B0604020202020204" pitchFamily="34" charset="0"/>
              </a:rPr>
              <a:t>Apprentices spend most of their time being trained on the job, with a minimum of 20% of their time being spent in college or at a training provider.</a:t>
            </a:r>
          </a:p>
        </p:txBody>
      </p:sp>
    </p:spTree>
    <p:extLst>
      <p:ext uri="{BB962C8B-B14F-4D97-AF65-F5344CB8AC3E}">
        <p14:creationId xmlns:p14="http://schemas.microsoft.com/office/powerpoint/2010/main" val="1449773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8708259" cy="1157492"/>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7. Which of these industries can you enter through an apprenticeship?</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66346"/>
            <a:ext cx="8339891" cy="830997"/>
          </a:xfrm>
          <a:prstGeom prst="rect">
            <a:avLst/>
          </a:prstGeom>
          <a:noFill/>
        </p:spPr>
        <p:txBody>
          <a:bodyPr wrap="square" rtlCol="0">
            <a:spAutoFit/>
          </a:bodyPr>
          <a:lstStyle/>
          <a:p>
            <a:pPr marL="457200" indent="-457200">
              <a:buFont typeface="+mj-lt"/>
              <a:buAutoNum type="alphaLcParenR" startAt="4"/>
            </a:pPr>
            <a:r>
              <a:rPr lang="en-GB" sz="2400" dirty="0">
                <a:solidFill>
                  <a:srgbClr val="575757"/>
                </a:solidFill>
                <a:latin typeface="Arial" panose="020B0604020202020204" pitchFamily="34" charset="0"/>
                <a:cs typeface="Arial" panose="020B0604020202020204" pitchFamily="34" charset="0"/>
              </a:rPr>
              <a:t>Apprenticeships are available in a wide range of industries. </a:t>
            </a:r>
          </a:p>
        </p:txBody>
      </p:sp>
    </p:spTree>
    <p:extLst>
      <p:ext uri="{BB962C8B-B14F-4D97-AF65-F5344CB8AC3E}">
        <p14:creationId xmlns:p14="http://schemas.microsoft.com/office/powerpoint/2010/main" val="6671937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8708259" cy="1157492"/>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8. What is an advanced apprenticeship?</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334750"/>
            <a:ext cx="8959272" cy="3416320"/>
          </a:xfrm>
          <a:prstGeom prst="rect">
            <a:avLst/>
          </a:prstGeom>
          <a:noFill/>
        </p:spPr>
        <p:txBody>
          <a:bodyPr wrap="square" rtlCol="0">
            <a:spAutoFit/>
          </a:bodyPr>
          <a:lstStyle/>
          <a:p>
            <a:pPr marL="457200" indent="-457200">
              <a:buFont typeface="+mj-lt"/>
              <a:buAutoNum type="alphaLcParenR" startAt="3"/>
            </a:pPr>
            <a:r>
              <a:rPr lang="en-GB" sz="2400" dirty="0">
                <a:solidFill>
                  <a:srgbClr val="575757"/>
                </a:solidFill>
                <a:latin typeface="Arial" panose="020B0604020202020204" pitchFamily="34" charset="0"/>
                <a:cs typeface="Arial" panose="020B0604020202020204" pitchFamily="34" charset="0"/>
              </a:rPr>
              <a:t>An advanced apprenticeship is a Level 3 programme, equivalent to two A-levels and can be a stepping stone into work or higher education. Some people do both and complete A-levels and then an advanced apprenticeship to specialise in a particular occupation.</a:t>
            </a:r>
            <a:br>
              <a:rPr lang="en-GB" sz="2400" dirty="0">
                <a:solidFill>
                  <a:srgbClr val="575757"/>
                </a:solidFill>
                <a:latin typeface="Arial" panose="020B0604020202020204" pitchFamily="34" charset="0"/>
                <a:cs typeface="Arial" panose="020B0604020202020204" pitchFamily="34" charset="0"/>
              </a:rPr>
            </a:br>
            <a:br>
              <a:rPr lang="en-GB" sz="2400" dirty="0">
                <a:solidFill>
                  <a:srgbClr val="575757"/>
                </a:solidFill>
                <a:latin typeface="Arial" panose="020B0604020202020204" pitchFamily="34" charset="0"/>
                <a:cs typeface="Arial" panose="020B0604020202020204" pitchFamily="34" charset="0"/>
              </a:rPr>
            </a:br>
            <a:r>
              <a:rPr lang="en-GB" sz="2400" dirty="0">
                <a:solidFill>
                  <a:srgbClr val="575757"/>
                </a:solidFill>
                <a:latin typeface="Arial" panose="020B0604020202020204" pitchFamily="34" charset="0"/>
                <a:cs typeface="Arial" panose="020B0604020202020204" pitchFamily="34" charset="0"/>
              </a:rPr>
              <a:t>If you are interested in studying for an apprenticeship, the following website provides lots of useful information: https://</a:t>
            </a:r>
            <a:r>
              <a:rPr lang="en-GB" sz="2400" dirty="0" err="1">
                <a:solidFill>
                  <a:srgbClr val="575757"/>
                </a:solidFill>
                <a:latin typeface="Arial" panose="020B0604020202020204" pitchFamily="34" charset="0"/>
                <a:cs typeface="Arial" panose="020B0604020202020204" pitchFamily="34" charset="0"/>
              </a:rPr>
              <a:t>www.apprenticeships.gov.uk</a:t>
            </a:r>
            <a:r>
              <a:rPr lang="en-GB" sz="2400" dirty="0">
                <a:solidFill>
                  <a:srgbClr val="575757"/>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6604476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8708259" cy="1157492"/>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9. True or false? Many apprenticeship vacancies are advertised like jobs.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730814"/>
            <a:ext cx="8959272" cy="1938992"/>
          </a:xfrm>
          <a:prstGeom prst="rect">
            <a:avLst/>
          </a:prstGeom>
          <a:noFill/>
        </p:spPr>
        <p:txBody>
          <a:bodyPr wrap="square" rtlCol="0">
            <a:spAutoFit/>
          </a:bodyPr>
          <a:lstStyle/>
          <a:p>
            <a:r>
              <a:rPr lang="en-GB" sz="2400" dirty="0">
                <a:solidFill>
                  <a:srgbClr val="575757"/>
                </a:solidFill>
                <a:latin typeface="Arial" panose="020B0604020202020204" pitchFamily="34" charset="0"/>
                <a:cs typeface="Arial" panose="020B0604020202020204" pitchFamily="34" charset="0"/>
              </a:rPr>
              <a:t>True. Young people need to look for vacancies and apply. Employers, colleges, training providers and the Government all advertise vacancies, either publicly or on their own websites. You may be able to set up alerts to be notified when new vacancies in a sector/area go live.</a:t>
            </a:r>
          </a:p>
        </p:txBody>
      </p:sp>
    </p:spTree>
    <p:extLst>
      <p:ext uri="{BB962C8B-B14F-4D97-AF65-F5344CB8AC3E}">
        <p14:creationId xmlns:p14="http://schemas.microsoft.com/office/powerpoint/2010/main" val="10774258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420001" cy="631718"/>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10. What is a T-level?</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462257"/>
            <a:ext cx="9420001" cy="830997"/>
          </a:xfrm>
          <a:prstGeom prst="rect">
            <a:avLst/>
          </a:prstGeom>
          <a:noFill/>
        </p:spPr>
        <p:txBody>
          <a:bodyPr wrap="square" rtlCol="0">
            <a:spAutoFit/>
          </a:bodyPr>
          <a:lstStyle/>
          <a:p>
            <a:pPr marL="457200" indent="-457200">
              <a:buFont typeface="+mj-lt"/>
              <a:buAutoNum type="alphaLcParenR" startAt="3"/>
            </a:pPr>
            <a:r>
              <a:rPr lang="en-GB" sz="2400" dirty="0">
                <a:solidFill>
                  <a:srgbClr val="575757"/>
                </a:solidFill>
                <a:latin typeface="Arial" panose="020B0604020202020204" pitchFamily="34" charset="0"/>
                <a:cs typeface="Arial" panose="020B0604020202020204" pitchFamily="34" charset="0"/>
              </a:rPr>
              <a:t>T-levels are brand new technical qualifications developed by the government with employers.</a:t>
            </a:r>
          </a:p>
        </p:txBody>
      </p:sp>
    </p:spTree>
    <p:extLst>
      <p:ext uri="{BB962C8B-B14F-4D97-AF65-F5344CB8AC3E}">
        <p14:creationId xmlns:p14="http://schemas.microsoft.com/office/powerpoint/2010/main" val="2794376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420001" cy="631718"/>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11. One T-level is worth 3 A-levels and can also be completed in school/college, but what makes it different to A-levels?    </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3429000"/>
            <a:ext cx="8779977" cy="1938992"/>
          </a:xfrm>
          <a:prstGeom prst="rect">
            <a:avLst/>
          </a:prstGeom>
          <a:noFill/>
        </p:spPr>
        <p:txBody>
          <a:bodyPr wrap="square" rtlCol="0">
            <a:spAutoFit/>
          </a:bodyPr>
          <a:lstStyle/>
          <a:p>
            <a:pPr marL="457200" indent="-457200">
              <a:buFont typeface="+mj-lt"/>
              <a:buAutoNum type="alphaLcParenR" startAt="2"/>
            </a:pPr>
            <a:r>
              <a:rPr lang="en-GB" sz="2400" dirty="0">
                <a:solidFill>
                  <a:srgbClr val="575757"/>
                </a:solidFill>
                <a:latin typeface="Arial" panose="020B0604020202020204" pitchFamily="34" charset="0"/>
                <a:cs typeface="Arial" panose="020B0604020202020204" pitchFamily="34" charset="0"/>
              </a:rPr>
              <a:t>A T-level is worth 3 A-levels and both programmes take the same time to complete (2 years). T-levels focus on vocational skills and include an industry placement lasting 45 days, and can help students into skilled employment, higher education or apprenticeships.</a:t>
            </a:r>
          </a:p>
        </p:txBody>
      </p:sp>
    </p:spTree>
    <p:extLst>
      <p:ext uri="{BB962C8B-B14F-4D97-AF65-F5344CB8AC3E}">
        <p14:creationId xmlns:p14="http://schemas.microsoft.com/office/powerpoint/2010/main" val="36055322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420001" cy="631718"/>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12. It costs you a lot to get a technical qualification when you’re 16. </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909003"/>
            <a:ext cx="9517528" cy="1200329"/>
          </a:xfrm>
          <a:prstGeom prst="rect">
            <a:avLst/>
          </a:prstGeom>
          <a:noFill/>
        </p:spPr>
        <p:txBody>
          <a:bodyPr wrap="square" rtlCol="0">
            <a:spAutoFit/>
          </a:bodyPr>
          <a:lstStyle/>
          <a:p>
            <a:pPr marL="457200" indent="-457200">
              <a:buFont typeface="+mj-lt"/>
              <a:buAutoNum type="alphaLcParenR" startAt="2"/>
            </a:pPr>
            <a:r>
              <a:rPr lang="en-GB" sz="2400" dirty="0">
                <a:solidFill>
                  <a:srgbClr val="575757"/>
                </a:solidFill>
                <a:latin typeface="Arial" panose="020B0604020202020204" pitchFamily="34" charset="0"/>
                <a:cs typeface="Arial" panose="020B0604020202020204" pitchFamily="34" charset="0"/>
              </a:rPr>
              <a:t>False – most academic or technical provision (including T-levels) is free to 16-19 year olds, and there are funds available to support those in need.</a:t>
            </a:r>
          </a:p>
        </p:txBody>
      </p:sp>
    </p:spTree>
    <p:extLst>
      <p:ext uri="{BB962C8B-B14F-4D97-AF65-F5344CB8AC3E}">
        <p14:creationId xmlns:p14="http://schemas.microsoft.com/office/powerpoint/2010/main" val="23508010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420001" cy="631718"/>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13. After doing a two-year T-level, what can you do? </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516400"/>
            <a:ext cx="8779977" cy="830997"/>
          </a:xfrm>
          <a:prstGeom prst="rect">
            <a:avLst/>
          </a:prstGeom>
          <a:noFill/>
        </p:spPr>
        <p:txBody>
          <a:bodyPr wrap="square" rtlCol="0">
            <a:spAutoFit/>
          </a:bodyPr>
          <a:lstStyle/>
          <a:p>
            <a:pPr marL="457200" lvl="0" indent="-457200">
              <a:spcAft>
                <a:spcPts val="1000"/>
              </a:spcAft>
              <a:buFont typeface="+mj-lt"/>
              <a:buAutoNum type="alphaLcParenR" startAt="4"/>
            </a:pPr>
            <a:r>
              <a:rPr lang="en-GB" sz="2400" dirty="0">
                <a:solidFill>
                  <a:srgbClr val="575757"/>
                </a:solidFill>
                <a:latin typeface="Arial" panose="020B0604020202020204" pitchFamily="34" charset="0"/>
                <a:cs typeface="Arial" panose="020B0604020202020204" pitchFamily="34" charset="0"/>
              </a:rPr>
              <a:t>T-levels give young people a range of work and study options they can progress onto. </a:t>
            </a:r>
          </a:p>
        </p:txBody>
      </p:sp>
    </p:spTree>
    <p:extLst>
      <p:ext uri="{BB962C8B-B14F-4D97-AF65-F5344CB8AC3E}">
        <p14:creationId xmlns:p14="http://schemas.microsoft.com/office/powerpoint/2010/main" val="3752611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1386000" y="3689594"/>
            <a:ext cx="8339891" cy="959237"/>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effectLst/>
                <a:latin typeface="Arial" panose="020B0604020202020204" pitchFamily="34" charset="0"/>
                <a:ea typeface="Times New Roman" panose="02020603050405020304" pitchFamily="18" charset="0"/>
                <a:cs typeface="Arial" panose="020B0604020202020204" pitchFamily="34" charset="0"/>
              </a:rPr>
              <a:t>True.</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a:t>
            </a:r>
          </a:p>
        </p:txBody>
      </p:sp>
      <p:sp>
        <p:nvSpPr>
          <p:cNvPr id="2" name="TextBox 1">
            <a:extLst>
              <a:ext uri="{FF2B5EF4-FFF2-40B4-BE49-F238E27FC236}">
                <a16:creationId xmlns:a16="http://schemas.microsoft.com/office/drawing/2014/main" id="{07FFBCE3-5BCB-1745-B507-3EE8D7990653}"/>
              </a:ext>
            </a:extLst>
          </p:cNvPr>
          <p:cNvSpPr txBox="1"/>
          <p:nvPr/>
        </p:nvSpPr>
        <p:spPr>
          <a:xfrm>
            <a:off x="1386000" y="1609000"/>
            <a:ext cx="9927459" cy="383823"/>
          </a:xfrm>
          <a:prstGeom prst="rect">
            <a:avLst/>
          </a:prstGeom>
          <a:noFill/>
        </p:spPr>
        <p:txBody>
          <a:bodyPr wrap="square" rtlCol="0">
            <a:spAutoFit/>
          </a:bodyPr>
          <a:lstStyle/>
          <a:p>
            <a:pPr>
              <a:lnSpc>
                <a:spcPct val="115000"/>
              </a:lnSpc>
            </a:pPr>
            <a:r>
              <a:rPr lang="en-GB" i="1" dirty="0">
                <a:solidFill>
                  <a:srgbClr val="DF591C"/>
                </a:solidFill>
                <a:latin typeface="Arial" panose="020B0604020202020204" pitchFamily="34" charset="0"/>
                <a:cs typeface="Arial" panose="020B0604020202020204" pitchFamily="34" charset="0"/>
              </a:rPr>
              <a:t>Yasmin, Kieran, Jerome and Sami are friends in Year 11 trying to plan their next steps.</a:t>
            </a:r>
            <a:endParaRPr lang="en-GB" dirty="0">
              <a:solidFill>
                <a:srgbClr val="DF591C"/>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09EA8CCC-0385-5B41-B187-C07CC47CDD68}"/>
              </a:ext>
            </a:extLst>
          </p:cNvPr>
          <p:cNvSpPr txBox="1"/>
          <p:nvPr/>
        </p:nvSpPr>
        <p:spPr>
          <a:xfrm>
            <a:off x="1386000" y="2157110"/>
            <a:ext cx="9479224" cy="1692771"/>
          </a:xfrm>
          <a:prstGeom prst="rect">
            <a:avLst/>
          </a:prstGeom>
          <a:noFill/>
        </p:spPr>
        <p:txBody>
          <a:bodyPr wrap="square" rtlCol="0">
            <a:spAutoFit/>
          </a:bodyPr>
          <a:lstStyle/>
          <a:p>
            <a:r>
              <a:rPr lang="en-GB" sz="2800" b="1" dirty="0">
                <a:solidFill>
                  <a:srgbClr val="DF591C"/>
                </a:solidFill>
                <a:latin typeface="Arial" panose="020B0604020202020204" pitchFamily="34" charset="0"/>
                <a:cs typeface="Arial" panose="020B0604020202020204" pitchFamily="34" charset="0"/>
              </a:rPr>
              <a:t>1. Yasmin is 16 today (congrats!). She can legally leave school or college at the end of the summer term without further education or training.  </a:t>
            </a:r>
            <a:br>
              <a:rPr lang="en-GB" dirty="0">
                <a:highlight>
                  <a:srgbClr val="FFFF00"/>
                </a:highlight>
              </a:rPr>
            </a:br>
            <a:endParaRPr kumimoji="0" lang="en-US" sz="2000" b="0" i="0" u="none" strike="noStrike" kern="1200" cap="none" spc="0" normalizeH="0" baseline="0" noProof="0" dirty="0">
              <a:ln>
                <a:noFill/>
              </a:ln>
              <a:solidFill>
                <a:srgbClr val="575757"/>
              </a:solidFill>
              <a:effectLst/>
              <a:highlight>
                <a:srgbClr val="FFFF00"/>
              </a:highlight>
              <a:uLnTx/>
              <a:uFillTx/>
              <a:latin typeface="Franklin Gothic Book" panose="020B050302010202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629806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891600" cy="631718"/>
          </a:xfrm>
        </p:spPr>
        <p:txBody>
          <a:bodyPr numCol="1" spcCol="360000">
            <a:noAutofit/>
          </a:bodyPr>
          <a:lstStyle/>
          <a:p>
            <a:pPr algn="l">
              <a:lnSpc>
                <a:spcPct val="100000"/>
              </a:lnSpc>
            </a:pPr>
            <a:r>
              <a:rPr lang="en-GB" sz="2800" b="1" dirty="0">
                <a:solidFill>
                  <a:srgbClr val="DF591C"/>
                </a:solidFill>
                <a:latin typeface="Arial" panose="020B0604020202020204" pitchFamily="34" charset="0"/>
                <a:cs typeface="Arial" panose="020B0604020202020204" pitchFamily="34" charset="0"/>
              </a:rPr>
              <a:t>14. You typically need to have completed a Level 3 qualification or programme of study to go to university. Which of these are Level 3?</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3351678"/>
            <a:ext cx="8779977" cy="1569660"/>
          </a:xfrm>
          <a:prstGeom prst="rect">
            <a:avLst/>
          </a:prstGeom>
          <a:noFill/>
        </p:spPr>
        <p:txBody>
          <a:bodyPr wrap="square" rtlCol="0">
            <a:spAutoFit/>
          </a:bodyPr>
          <a:lstStyle/>
          <a:p>
            <a:pPr marL="457200" indent="-457200">
              <a:buFont typeface="+mj-lt"/>
              <a:buAutoNum type="alphaLcParenR" startAt="4"/>
            </a:pPr>
            <a:r>
              <a:rPr lang="en-GB" sz="2400" dirty="0">
                <a:solidFill>
                  <a:srgbClr val="575757"/>
                </a:solidFill>
                <a:latin typeface="Arial" panose="020B0604020202020204" pitchFamily="34" charset="0"/>
                <a:cs typeface="Arial" panose="020B0604020202020204" pitchFamily="34" charset="0"/>
              </a:rPr>
              <a:t>All of these are Level 3, which shows there are many different routes to higher education. Higher education can include a degree at college or university or a higher technical qualification.</a:t>
            </a:r>
          </a:p>
        </p:txBody>
      </p:sp>
    </p:spTree>
    <p:extLst>
      <p:ext uri="{BB962C8B-B14F-4D97-AF65-F5344CB8AC3E}">
        <p14:creationId xmlns:p14="http://schemas.microsoft.com/office/powerpoint/2010/main" val="29276398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2263794"/>
            <a:ext cx="1020728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15. True or false? [</a:t>
            </a:r>
            <a:r>
              <a:rPr lang="en-GB" sz="2800" b="1" dirty="0">
                <a:solidFill>
                  <a:srgbClr val="DF591C"/>
                </a:solidFill>
                <a:highlight>
                  <a:srgbClr val="FFFF00"/>
                </a:highlight>
                <a:latin typeface="Arial" panose="020B0604020202020204" pitchFamily="34" charset="0"/>
                <a:cs typeface="Arial" panose="020B0604020202020204" pitchFamily="34" charset="0"/>
              </a:rPr>
              <a:t>insert employer plus a description of their business, e.g. ‘a catering company’] </a:t>
            </a:r>
            <a:r>
              <a:rPr lang="en-GB" sz="2800" b="1" dirty="0">
                <a:solidFill>
                  <a:srgbClr val="DF591C"/>
                </a:solidFill>
                <a:latin typeface="Arial" panose="020B0604020202020204" pitchFamily="34" charset="0"/>
                <a:cs typeface="Arial" panose="020B0604020202020204" pitchFamily="34" charset="0"/>
              </a:rPr>
              <a:t>offers advanced apprenticeships in our area. </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ABBCFF6-9BDB-D949-B8D7-EE54A28ADE2A}"/>
              </a:ext>
            </a:extLst>
          </p:cNvPr>
          <p:cNvSpPr txBox="1"/>
          <p:nvPr/>
        </p:nvSpPr>
        <p:spPr>
          <a:xfrm>
            <a:off x="1386000" y="1609000"/>
            <a:ext cx="9927459" cy="369332"/>
          </a:xfrm>
          <a:prstGeom prst="rect">
            <a:avLst/>
          </a:prstGeom>
          <a:noFill/>
        </p:spPr>
        <p:txBody>
          <a:bodyPr wrap="square" numCol="1" rtlCol="0">
            <a:spAutoFit/>
          </a:bodyPr>
          <a:lstStyle/>
          <a:p>
            <a:r>
              <a:rPr lang="en-GB" i="1" dirty="0">
                <a:highlight>
                  <a:srgbClr val="FFFF00"/>
                </a:highlight>
                <a:latin typeface="Arial" panose="020B0604020202020204" pitchFamily="34" charset="0"/>
                <a:cs typeface="Arial" panose="020B0604020202020204" pitchFamily="34" charset="0"/>
              </a:rPr>
              <a:t>Questions that can be customised to the area/region/institution or institution.</a:t>
            </a:r>
          </a:p>
        </p:txBody>
      </p:sp>
      <p:sp>
        <p:nvSpPr>
          <p:cNvPr id="14" name="TextBox 13">
            <a:extLst>
              <a:ext uri="{FF2B5EF4-FFF2-40B4-BE49-F238E27FC236}">
                <a16:creationId xmlns:a16="http://schemas.microsoft.com/office/drawing/2014/main" id="{D18110BD-7BD2-0E4C-8C7B-38FEDEAF7067}"/>
              </a:ext>
            </a:extLst>
          </p:cNvPr>
          <p:cNvSpPr txBox="1"/>
          <p:nvPr/>
        </p:nvSpPr>
        <p:spPr>
          <a:xfrm>
            <a:off x="1385999" y="3669838"/>
            <a:ext cx="9711492" cy="120032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 [</a:t>
            </a:r>
            <a:r>
              <a:rPr lang="en-GB" sz="2400" dirty="0">
                <a:solidFill>
                  <a:srgbClr val="575757"/>
                </a:solidFill>
                <a:highlight>
                  <a:srgbClr val="FFFF00"/>
                </a:highlight>
                <a:latin typeface="Arial" panose="020B0604020202020204" pitchFamily="34" charset="0"/>
                <a:cs typeface="Arial" panose="020B0604020202020204" pitchFamily="34" charset="0"/>
              </a:rPr>
              <a:t>find an employer on </a:t>
            </a:r>
            <a:r>
              <a:rPr lang="en-GB" sz="2400" u="sng" dirty="0">
                <a:solidFill>
                  <a:srgbClr val="575757"/>
                </a:solidFill>
                <a:highlight>
                  <a:srgbClr val="FFFF00"/>
                </a:highlight>
                <a:latin typeface="Arial" panose="020B0604020202020204" pitchFamily="34" charset="0"/>
                <a:cs typeface="Arial" panose="020B0604020202020204" pitchFamily="34" charset="0"/>
              </a:rPr>
              <a:t>https://</a:t>
            </a:r>
            <a:r>
              <a:rPr lang="en-GB" sz="2400" u="sng" dirty="0" err="1">
                <a:solidFill>
                  <a:srgbClr val="575757"/>
                </a:solidFill>
                <a:highlight>
                  <a:srgbClr val="FFFF00"/>
                </a:highlight>
                <a:latin typeface="Arial" panose="020B0604020202020204" pitchFamily="34" charset="0"/>
                <a:cs typeface="Arial" panose="020B0604020202020204" pitchFamily="34" charset="0"/>
              </a:rPr>
              <a:t>www.findapprenticeship.service.gov.uk</a:t>
            </a:r>
            <a:r>
              <a:rPr lang="en-GB" sz="2400" u="sng" dirty="0">
                <a:solidFill>
                  <a:srgbClr val="575757"/>
                </a:solidFill>
                <a:highlight>
                  <a:srgbClr val="FFFF00"/>
                </a:highlight>
                <a:latin typeface="Arial" panose="020B0604020202020204" pitchFamily="34" charset="0"/>
                <a:cs typeface="Arial" panose="020B0604020202020204" pitchFamily="34" charset="0"/>
              </a:rPr>
              <a:t>/</a:t>
            </a:r>
            <a:r>
              <a:rPr lang="en-GB" sz="2400" u="sng" dirty="0" err="1">
                <a:solidFill>
                  <a:srgbClr val="575757"/>
                </a:solidFill>
                <a:highlight>
                  <a:srgbClr val="FFFF00"/>
                </a:highlight>
                <a:latin typeface="Arial" panose="020B0604020202020204" pitchFamily="34" charset="0"/>
                <a:cs typeface="Arial" panose="020B0604020202020204" pitchFamily="34" charset="0"/>
              </a:rPr>
              <a:t>apprenticeshipsearch</a:t>
            </a:r>
            <a:r>
              <a:rPr lang="en-GB" sz="2400" u="sng" dirty="0">
                <a:solidFill>
                  <a:srgbClr val="575757"/>
                </a:solidFill>
                <a:highlight>
                  <a:srgbClr val="FFFF00"/>
                </a:highlight>
                <a:latin typeface="Arial" panose="020B0604020202020204" pitchFamily="34" charset="0"/>
                <a:cs typeface="Arial" panose="020B0604020202020204" pitchFamily="34" charset="0"/>
              </a:rPr>
              <a:t> </a:t>
            </a:r>
            <a:r>
              <a:rPr lang="en-GB" sz="2400" dirty="0">
                <a:solidFill>
                  <a:srgbClr val="575757"/>
                </a:solidFill>
                <a:highlight>
                  <a:srgbClr val="FFFF00"/>
                </a:highlight>
                <a:latin typeface="Arial" panose="020B0604020202020204" pitchFamily="34" charset="0"/>
                <a:cs typeface="Arial" panose="020B0604020202020204" pitchFamily="34" charset="0"/>
              </a:rPr>
              <a:t>and add info about the programme they offer</a:t>
            </a:r>
            <a:r>
              <a:rPr lang="en-GB" sz="2400" dirty="0">
                <a:solidFill>
                  <a:srgbClr val="575757"/>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949626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9282000"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16. How many students from our [</a:t>
            </a:r>
            <a:r>
              <a:rPr lang="en-GB" sz="2800" b="1" dirty="0">
                <a:solidFill>
                  <a:srgbClr val="DF591C"/>
                </a:solidFill>
                <a:highlight>
                  <a:srgbClr val="FFFF00"/>
                </a:highlight>
                <a:latin typeface="Arial" panose="020B0604020202020204" pitchFamily="34" charset="0"/>
                <a:cs typeface="Arial" panose="020B0604020202020204" pitchFamily="34" charset="0"/>
              </a:rPr>
              <a:t>school/college</a:t>
            </a:r>
            <a:r>
              <a:rPr lang="en-GB" sz="2800" b="1" dirty="0">
                <a:solidFill>
                  <a:srgbClr val="DF591C"/>
                </a:solidFill>
                <a:latin typeface="Arial" panose="020B0604020202020204" pitchFamily="34" charset="0"/>
                <a:cs typeface="Arial" panose="020B0604020202020204" pitchFamily="34" charset="0"/>
              </a:rPr>
              <a:t>] go to university?</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18110BD-7BD2-0E4C-8C7B-38FEDEAF7067}"/>
              </a:ext>
            </a:extLst>
          </p:cNvPr>
          <p:cNvSpPr txBox="1"/>
          <p:nvPr/>
        </p:nvSpPr>
        <p:spPr>
          <a:xfrm>
            <a:off x="1386000" y="2949381"/>
            <a:ext cx="9669927" cy="2436564"/>
          </a:xfrm>
          <a:prstGeom prst="rect">
            <a:avLst/>
          </a:prstGeom>
          <a:noFill/>
        </p:spPr>
        <p:txBody>
          <a:bodyPr wrap="square" rtlCol="0">
            <a:spAutoFit/>
          </a:bodyPr>
          <a:lstStyle/>
          <a:p>
            <a:pPr marL="457200" lvl="0" indent="-457200">
              <a:spcAft>
                <a:spcPts val="1000"/>
              </a:spcAft>
              <a:buFont typeface="+mj-lt"/>
              <a:buAutoNum type="alphaLcParenR" startAt="2"/>
            </a:pPr>
            <a:r>
              <a:rPr lang="en-GB" sz="2400" dirty="0" err="1">
                <a:solidFill>
                  <a:srgbClr val="575757"/>
                </a:solidFill>
                <a:highlight>
                  <a:srgbClr val="FFFF00"/>
                </a:highlight>
                <a:latin typeface="Arial" panose="020B0604020202020204" pitchFamily="34" charset="0"/>
                <a:cs typeface="Arial" panose="020B0604020202020204" pitchFamily="34" charset="0"/>
              </a:rPr>
              <a:t>Xx</a:t>
            </a:r>
            <a:r>
              <a:rPr lang="en-GB" sz="2400" dirty="0">
                <a:solidFill>
                  <a:srgbClr val="575757"/>
                </a:solidFill>
                <a:highlight>
                  <a:srgbClr val="FFFF00"/>
                </a:highlight>
                <a:latin typeface="Arial" panose="020B0604020202020204" pitchFamily="34" charset="0"/>
                <a:cs typeface="Arial" panose="020B0604020202020204" pitchFamily="34" charset="0"/>
              </a:rPr>
              <a:t>%</a:t>
            </a:r>
          </a:p>
          <a:p>
            <a:pPr lvl="0">
              <a:spcAft>
                <a:spcPts val="1000"/>
              </a:spcAft>
            </a:pPr>
            <a:r>
              <a:rPr lang="en-GB" sz="2400" dirty="0">
                <a:solidFill>
                  <a:srgbClr val="575757"/>
                </a:solidFill>
                <a:highlight>
                  <a:srgbClr val="FFFF00"/>
                </a:highlight>
                <a:latin typeface="Arial" panose="020B0604020202020204" pitchFamily="34" charset="0"/>
                <a:cs typeface="Arial" panose="020B0604020202020204" pitchFamily="34" charset="0"/>
              </a:rPr>
              <a:t>xx</a:t>
            </a:r>
            <a:r>
              <a:rPr lang="en-GB" sz="2400" dirty="0">
                <a:solidFill>
                  <a:srgbClr val="575757"/>
                </a:solidFill>
                <a:latin typeface="Arial" panose="020B0604020202020204" pitchFamily="34" charset="0"/>
                <a:cs typeface="Arial" panose="020B0604020202020204" pitchFamily="34" charset="0"/>
              </a:rPr>
              <a:t>% of young people from our [</a:t>
            </a:r>
            <a:r>
              <a:rPr lang="en-GB" sz="2400" dirty="0">
                <a:solidFill>
                  <a:srgbClr val="575757"/>
                </a:solidFill>
                <a:highlight>
                  <a:srgbClr val="FFFF00"/>
                </a:highlight>
                <a:latin typeface="Arial" panose="020B0604020202020204" pitchFamily="34" charset="0"/>
                <a:cs typeface="Arial" panose="020B0604020202020204" pitchFamily="34" charset="0"/>
              </a:rPr>
              <a:t>school/college</a:t>
            </a:r>
            <a:r>
              <a:rPr lang="en-GB" sz="2400" dirty="0">
                <a:solidFill>
                  <a:srgbClr val="575757"/>
                </a:solidFill>
                <a:latin typeface="Arial" panose="020B0604020202020204" pitchFamily="34" charset="0"/>
                <a:cs typeface="Arial" panose="020B0604020202020204" pitchFamily="34" charset="0"/>
              </a:rPr>
              <a:t>] go on to higher level education to do a degree or a higher technical qualification [</a:t>
            </a:r>
            <a:r>
              <a:rPr lang="en-GB" sz="2400" dirty="0">
                <a:solidFill>
                  <a:srgbClr val="575757"/>
                </a:solidFill>
                <a:highlight>
                  <a:srgbClr val="FFFF00"/>
                </a:highlight>
                <a:latin typeface="Arial" panose="020B0604020202020204" pitchFamily="34" charset="0"/>
                <a:cs typeface="Arial" panose="020B0604020202020204" pitchFamily="34" charset="0"/>
              </a:rPr>
              <a:t>give examples of students in each case</a:t>
            </a:r>
            <a:r>
              <a:rPr lang="en-GB" sz="2400" dirty="0">
                <a:solidFill>
                  <a:srgbClr val="575757"/>
                </a:solidFill>
                <a:latin typeface="Arial" panose="020B0604020202020204" pitchFamily="34" charset="0"/>
                <a:cs typeface="Arial" panose="020B0604020202020204" pitchFamily="34" charset="0"/>
              </a:rPr>
              <a:t>]. Lots of other students went on to different destinations too [</a:t>
            </a:r>
            <a:r>
              <a:rPr lang="en-GB" sz="2400" dirty="0">
                <a:solidFill>
                  <a:srgbClr val="575757"/>
                </a:solidFill>
                <a:highlight>
                  <a:srgbClr val="FFFF00"/>
                </a:highlight>
                <a:latin typeface="Arial" panose="020B0604020202020204" pitchFamily="34" charset="0"/>
                <a:cs typeface="Arial" panose="020B0604020202020204" pitchFamily="34" charset="0"/>
              </a:rPr>
              <a:t>give examples of students who have gone on to apprenticeships, employment etc</a:t>
            </a:r>
            <a:r>
              <a:rPr lang="en-GB" sz="2400" dirty="0">
                <a:solidFill>
                  <a:srgbClr val="575757"/>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8792736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1020728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17. True or false? [</a:t>
            </a:r>
            <a:r>
              <a:rPr lang="en-GB" sz="2800" b="1" dirty="0">
                <a:solidFill>
                  <a:srgbClr val="DF591C"/>
                </a:solidFill>
                <a:highlight>
                  <a:srgbClr val="FFFF00"/>
                </a:highlight>
                <a:latin typeface="Arial" panose="020B0604020202020204" pitchFamily="34" charset="0"/>
                <a:cs typeface="Arial" panose="020B0604020202020204" pitchFamily="34" charset="0"/>
              </a:rPr>
              <a:t>insert HE institution</a:t>
            </a:r>
            <a:r>
              <a:rPr lang="en-GB" sz="2800" b="1" dirty="0">
                <a:solidFill>
                  <a:srgbClr val="DF591C"/>
                </a:solidFill>
                <a:latin typeface="Arial" panose="020B0604020202020204" pitchFamily="34" charset="0"/>
                <a:cs typeface="Arial" panose="020B0604020202020204" pitchFamily="34" charset="0"/>
              </a:rPr>
              <a:t>] in our area offers higher technical qualifications e.g. Higher National Certificates (HNCs) and Higher National Diplomas (HNDs).</a:t>
            </a: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5999" y="3114487"/>
            <a:ext cx="8991056" cy="2067233"/>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lvl="0">
              <a:spcAft>
                <a:spcPts val="1000"/>
              </a:spcAft>
            </a:pPr>
            <a:r>
              <a:rPr lang="en-GB" sz="2400" dirty="0">
                <a:solidFill>
                  <a:srgbClr val="575757"/>
                </a:solidFill>
                <a:latin typeface="Arial" panose="020B0604020202020204" pitchFamily="34" charset="0"/>
                <a:cs typeface="Arial" panose="020B0604020202020204" pitchFamily="34" charset="0"/>
              </a:rPr>
              <a:t> [</a:t>
            </a:r>
            <a:r>
              <a:rPr lang="en-GB" sz="2400" dirty="0">
                <a:solidFill>
                  <a:srgbClr val="575757"/>
                </a:solidFill>
                <a:highlight>
                  <a:srgbClr val="FFFF00"/>
                </a:highlight>
                <a:latin typeface="Arial" panose="020B0604020202020204" pitchFamily="34" charset="0"/>
                <a:cs typeface="Arial" panose="020B0604020202020204" pitchFamily="34" charset="0"/>
              </a:rPr>
              <a:t>find an HE provider and example course on </a:t>
            </a:r>
            <a:r>
              <a:rPr lang="en-GB" sz="2400" u="sng" dirty="0">
                <a:solidFill>
                  <a:srgbClr val="575757"/>
                </a:solidFill>
                <a:highlight>
                  <a:srgbClr val="FFFF00"/>
                </a:highligh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https://www.whatuni.com/degrees/courses/hnd-hnc-uk/qualification/n/list.html</a:t>
            </a:r>
            <a:r>
              <a:rPr lang="en-GB" sz="2400" dirty="0">
                <a:solidFill>
                  <a:srgbClr val="575757"/>
                </a:solidFill>
                <a:highlight>
                  <a:srgbClr val="FFFF00"/>
                </a:highlight>
                <a:latin typeface="Arial" panose="020B0604020202020204" pitchFamily="34" charset="0"/>
                <a:cs typeface="Arial" panose="020B0604020202020204" pitchFamily="34" charset="0"/>
              </a:rPr>
              <a:t> and add info about the programmes they offer</a:t>
            </a:r>
            <a:r>
              <a:rPr lang="en-GB" sz="2400" dirty="0">
                <a:solidFill>
                  <a:srgbClr val="575757"/>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60842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18. Which sector employs the most people in [</a:t>
            </a:r>
            <a:r>
              <a:rPr lang="en-GB" sz="2800" b="1" dirty="0">
                <a:solidFill>
                  <a:srgbClr val="DF591C"/>
                </a:solidFill>
                <a:highlight>
                  <a:srgbClr val="FFFF00"/>
                </a:highlight>
                <a:latin typeface="Arial" panose="020B0604020202020204" pitchFamily="34" charset="0"/>
                <a:cs typeface="Arial" panose="020B0604020202020204" pitchFamily="34" charset="0"/>
              </a:rPr>
              <a:t>insert town/region and amend the list below to make local</a:t>
            </a:r>
            <a:r>
              <a:rPr lang="en-GB" sz="2800" b="1" dirty="0">
                <a:solidFill>
                  <a:srgbClr val="DF591C"/>
                </a:solidFill>
                <a:latin typeface="Arial" panose="020B0604020202020204" pitchFamily="34" charset="0"/>
                <a:cs typeface="Arial" panose="020B0604020202020204" pitchFamily="34" charset="0"/>
              </a:rPr>
              <a:t>]?</a:t>
            </a:r>
          </a:p>
          <a:p>
            <a:pPr algn="l">
              <a:lnSpc>
                <a:spcPct val="100000"/>
              </a:lnSpc>
              <a:spcAft>
                <a:spcPts val="1000"/>
              </a:spcAft>
            </a:pPr>
            <a:endParaRPr lang="en-GB"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2: </a:t>
            </a:r>
            <a:r>
              <a:rPr lang="en-GB" b="1" dirty="0">
                <a:solidFill>
                  <a:schemeClr val="bg1"/>
                </a:solidFill>
                <a:latin typeface="Arial" panose="020B0604020202020204" pitchFamily="34" charset="0"/>
                <a:cs typeface="Arial" panose="020B0604020202020204" pitchFamily="34" charset="0"/>
              </a:rPr>
              <a:t>How well do you know our area? </a:t>
            </a:r>
            <a:endParaRPr lang="en-US"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590E07-5A28-E942-B013-9B11804E0BB7}"/>
              </a:ext>
            </a:extLst>
          </p:cNvPr>
          <p:cNvSpPr txBox="1"/>
          <p:nvPr/>
        </p:nvSpPr>
        <p:spPr>
          <a:xfrm>
            <a:off x="1386001" y="2693400"/>
            <a:ext cx="8779977" cy="1200329"/>
          </a:xfrm>
          <a:prstGeom prst="rect">
            <a:avLst/>
          </a:prstGeom>
          <a:noFill/>
        </p:spPr>
        <p:txBody>
          <a:bodyPr wrap="square" rtlCol="0">
            <a:spAutoFit/>
          </a:bodyPr>
          <a:lstStyle/>
          <a:p>
            <a:pPr marL="457200" indent="-457200">
              <a:buFont typeface="+mj-lt"/>
              <a:buAutoNum type="alphaLcParenR" startAt="3"/>
            </a:pPr>
            <a:r>
              <a:rPr lang="en-GB" sz="2400" dirty="0" err="1">
                <a:solidFill>
                  <a:srgbClr val="575757"/>
                </a:solidFill>
                <a:latin typeface="Arial" panose="020B0604020202020204" pitchFamily="34" charset="0"/>
                <a:cs typeface="Arial" panose="020B0604020202020204" pitchFamily="34" charset="0"/>
              </a:rPr>
              <a:t>xxxx</a:t>
            </a:r>
            <a:endParaRPr lang="en-GB" sz="2400" dirty="0">
              <a:solidFill>
                <a:srgbClr val="575757"/>
              </a:solidFill>
              <a:latin typeface="Arial" panose="020B0604020202020204" pitchFamily="34" charset="0"/>
              <a:cs typeface="Arial" panose="020B0604020202020204" pitchFamily="34" charset="0"/>
            </a:endParaRPr>
          </a:p>
          <a:p>
            <a:r>
              <a:rPr lang="en-GB" sz="2400" dirty="0">
                <a:solidFill>
                  <a:srgbClr val="575757"/>
                </a:solidFill>
                <a:latin typeface="Arial" panose="020B0604020202020204" pitchFamily="34" charset="0"/>
                <a:cs typeface="Arial" panose="020B0604020202020204" pitchFamily="34" charset="0"/>
              </a:rPr>
              <a:t>[</a:t>
            </a:r>
            <a:r>
              <a:rPr lang="en-GB" sz="2400" dirty="0">
                <a:solidFill>
                  <a:srgbClr val="575757"/>
                </a:solidFill>
                <a:highlight>
                  <a:srgbClr val="FFFF00"/>
                </a:highlight>
                <a:latin typeface="Arial" panose="020B0604020202020204" pitchFamily="34" charset="0"/>
                <a:cs typeface="Arial" panose="020B0604020202020204" pitchFamily="34" charset="0"/>
              </a:rPr>
              <a:t>insert info about the sectors that employ the most people in your area – your LEP site should have this</a:t>
            </a:r>
            <a:r>
              <a:rPr lang="en-GB" sz="2400" dirty="0">
                <a:solidFill>
                  <a:srgbClr val="575757"/>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61061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2264400"/>
            <a:ext cx="10052625"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19. What’s the name of our Careers Leader and our Careers Adviser?</a:t>
            </a:r>
          </a:p>
          <a:p>
            <a:pPr algn="l">
              <a:lnSpc>
                <a:spcPct val="100000"/>
              </a:lnSpc>
              <a:spcAft>
                <a:spcPts val="1000"/>
              </a:spcAft>
            </a:pPr>
            <a:endParaRPr lang="en-GB"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05D65FBD-430F-034C-8F4F-DCE050ACBCDB}"/>
              </a:ext>
            </a:extLst>
          </p:cNvPr>
          <p:cNvSpPr txBox="1"/>
          <p:nvPr/>
        </p:nvSpPr>
        <p:spPr>
          <a:xfrm>
            <a:off x="1386000" y="1609000"/>
            <a:ext cx="9927459" cy="369332"/>
          </a:xfrm>
          <a:prstGeom prst="rect">
            <a:avLst/>
          </a:prstGeom>
          <a:noFill/>
        </p:spPr>
        <p:txBody>
          <a:bodyPr wrap="square" numCol="1" rtlCol="0">
            <a:spAutoFit/>
          </a:bodyPr>
          <a:lstStyle/>
          <a:p>
            <a:r>
              <a:rPr lang="en-GB" i="1" dirty="0">
                <a:highlight>
                  <a:srgbClr val="FFFF00"/>
                </a:highlight>
                <a:latin typeface="Arial" panose="020B0604020202020204" pitchFamily="34" charset="0"/>
                <a:cs typeface="Arial" panose="020B0604020202020204" pitchFamily="34" charset="0"/>
              </a:rPr>
              <a:t>Questions that can be customised to your school or college</a:t>
            </a:r>
          </a:p>
        </p:txBody>
      </p:sp>
      <p:sp>
        <p:nvSpPr>
          <p:cNvPr id="11" name="TextBox 10">
            <a:extLst>
              <a:ext uri="{FF2B5EF4-FFF2-40B4-BE49-F238E27FC236}">
                <a16:creationId xmlns:a16="http://schemas.microsoft.com/office/drawing/2014/main" id="{12327C39-7914-2E4C-801C-F070BF725A25}"/>
              </a:ext>
            </a:extLst>
          </p:cNvPr>
          <p:cNvSpPr txBox="1"/>
          <p:nvPr/>
        </p:nvSpPr>
        <p:spPr>
          <a:xfrm>
            <a:off x="1385999" y="3574932"/>
            <a:ext cx="8779977" cy="830997"/>
          </a:xfrm>
          <a:prstGeom prst="rect">
            <a:avLst/>
          </a:prstGeom>
          <a:noFill/>
        </p:spPr>
        <p:txBody>
          <a:bodyPr wrap="square" rtlCol="0">
            <a:spAutoFit/>
          </a:bodyPr>
          <a:lstStyle/>
          <a:p>
            <a:r>
              <a:rPr lang="en-GB" sz="2400" dirty="0">
                <a:solidFill>
                  <a:srgbClr val="575757"/>
                </a:solidFill>
                <a:latin typeface="Arial" panose="020B0604020202020204" pitchFamily="34" charset="0"/>
                <a:cs typeface="Arial" panose="020B0604020202020204" pitchFamily="34" charset="0"/>
              </a:rPr>
              <a:t>[</a:t>
            </a:r>
            <a:r>
              <a:rPr lang="en-GB" sz="2400" dirty="0">
                <a:solidFill>
                  <a:srgbClr val="575757"/>
                </a:solidFill>
                <a:highlight>
                  <a:srgbClr val="FFFF00"/>
                </a:highlight>
                <a:latin typeface="Arial" panose="020B0604020202020204" pitchFamily="34" charset="0"/>
                <a:cs typeface="Arial" panose="020B0604020202020204" pitchFamily="34" charset="0"/>
              </a:rPr>
              <a:t>insert the names here or give a link to the school/college web page where they are listed</a:t>
            </a:r>
            <a:r>
              <a:rPr lang="en-GB" sz="2400" dirty="0">
                <a:solidFill>
                  <a:srgbClr val="575757"/>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6947711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5999" y="1915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20. Which of these activities will we be running this year?</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FEB5655-C674-5640-A860-A1039AFFA0B3}"/>
              </a:ext>
            </a:extLst>
          </p:cNvPr>
          <p:cNvSpPr txBox="1"/>
          <p:nvPr/>
        </p:nvSpPr>
        <p:spPr>
          <a:xfrm>
            <a:off x="1385999" y="2693400"/>
            <a:ext cx="8779977" cy="461665"/>
          </a:xfrm>
          <a:prstGeom prst="rect">
            <a:avLst/>
          </a:prstGeom>
          <a:noFill/>
        </p:spPr>
        <p:txBody>
          <a:bodyPr wrap="square" rtlCol="0">
            <a:spAutoFit/>
          </a:bodyPr>
          <a:lstStyle/>
          <a:p>
            <a:r>
              <a:rPr lang="en-GB" sz="2400" dirty="0">
                <a:solidFill>
                  <a:srgbClr val="575757"/>
                </a:solidFill>
                <a:latin typeface="Arial" panose="020B0604020202020204" pitchFamily="34" charset="0"/>
                <a:cs typeface="Arial" panose="020B0604020202020204" pitchFamily="34" charset="0"/>
              </a:rPr>
              <a:t>[</a:t>
            </a:r>
            <a:r>
              <a:rPr lang="en-GB" sz="2400" dirty="0">
                <a:solidFill>
                  <a:srgbClr val="575757"/>
                </a:solidFill>
                <a:highlight>
                  <a:srgbClr val="FFFF00"/>
                </a:highlight>
                <a:latin typeface="Arial" panose="020B0604020202020204" pitchFamily="34" charset="0"/>
                <a:cs typeface="Arial" panose="020B0604020202020204" pitchFamily="34" charset="0"/>
              </a:rPr>
              <a:t>insert the correct answer here</a:t>
            </a:r>
            <a:r>
              <a:rPr lang="en-GB" sz="2400" dirty="0">
                <a:solidFill>
                  <a:srgbClr val="575757"/>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7906895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21. Students can only get help with careers decisions in their one-to-one careers interview. </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232A46A-A21E-B24F-A954-0B906EA5F657}"/>
              </a:ext>
            </a:extLst>
          </p:cNvPr>
          <p:cNvSpPr txBox="1"/>
          <p:nvPr/>
        </p:nvSpPr>
        <p:spPr>
          <a:xfrm>
            <a:off x="1385999" y="3114487"/>
            <a:ext cx="8779977" cy="1569660"/>
          </a:xfrm>
          <a:prstGeom prst="rect">
            <a:avLst/>
          </a:prstGeom>
          <a:noFill/>
        </p:spPr>
        <p:txBody>
          <a:bodyPr wrap="square" rtlCol="0">
            <a:spAutoFit/>
          </a:bodyPr>
          <a:lstStyle/>
          <a:p>
            <a:pPr marL="457200" indent="-457200">
              <a:buFont typeface="+mj-lt"/>
              <a:buAutoNum type="alphaLcParenR" startAt="2"/>
            </a:pPr>
            <a:r>
              <a:rPr lang="en-GB" sz="2400" dirty="0">
                <a:solidFill>
                  <a:srgbClr val="575757"/>
                </a:solidFill>
                <a:latin typeface="Arial" panose="020B0604020202020204" pitchFamily="34" charset="0"/>
                <a:cs typeface="Arial" panose="020B0604020202020204" pitchFamily="34" charset="0"/>
              </a:rPr>
              <a:t>False.</a:t>
            </a:r>
          </a:p>
          <a:p>
            <a:r>
              <a:rPr lang="en-GB" sz="2400" dirty="0">
                <a:solidFill>
                  <a:srgbClr val="575757"/>
                </a:solidFill>
                <a:latin typeface="Arial" panose="020B0604020202020204" pitchFamily="34" charset="0"/>
                <a:cs typeface="Arial" panose="020B0604020202020204" pitchFamily="34" charset="0"/>
              </a:rPr>
              <a:t>[</a:t>
            </a:r>
            <a:r>
              <a:rPr lang="en-GB" sz="2400" dirty="0">
                <a:solidFill>
                  <a:srgbClr val="575757"/>
                </a:solidFill>
                <a:highlight>
                  <a:srgbClr val="FFFF00"/>
                </a:highlight>
                <a:latin typeface="Arial" panose="020B0604020202020204" pitchFamily="34" charset="0"/>
                <a:cs typeface="Arial" panose="020B0604020202020204" pitchFamily="34" charset="0"/>
              </a:rPr>
              <a:t>insert the range of activities you can run as part of your careers provision to support students in addition to their career interviews</a:t>
            </a:r>
            <a:r>
              <a:rPr lang="en-GB" sz="2400" dirty="0">
                <a:solidFill>
                  <a:srgbClr val="575757"/>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9248919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1" y="1587600"/>
            <a:ext cx="10552958" cy="631718"/>
          </a:xfrm>
        </p:spPr>
        <p:txBody>
          <a:bodyPr numCol="1" spcCol="360000">
            <a:noAutofit/>
          </a:bodyPr>
          <a:lstStyle/>
          <a:p>
            <a:pPr algn="l">
              <a:lnSpc>
                <a:spcPct val="100000"/>
              </a:lnSpc>
              <a:spcAft>
                <a:spcPts val="1000"/>
              </a:spcAft>
            </a:pPr>
            <a:r>
              <a:rPr lang="en-GB" sz="2800" b="1" dirty="0">
                <a:solidFill>
                  <a:srgbClr val="DF591C"/>
                </a:solidFill>
                <a:latin typeface="Arial" panose="020B0604020202020204" pitchFamily="34" charset="0"/>
                <a:cs typeface="Arial" panose="020B0604020202020204" pitchFamily="34" charset="0"/>
              </a:rPr>
              <a:t>22. Where can you find more information on careers?</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3: </a:t>
            </a:r>
            <a:r>
              <a:rPr lang="en-GB" b="1" dirty="0">
                <a:solidFill>
                  <a:schemeClr val="bg1"/>
                </a:solidFill>
                <a:latin typeface="Arial" panose="020B0604020202020204" pitchFamily="34" charset="0"/>
                <a:cs typeface="Arial" panose="020B0604020202020204" pitchFamily="34" charset="0"/>
              </a:rPr>
              <a:t>Who’s here to help? </a:t>
            </a:r>
            <a:endParaRPr lang="en-US"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232A46A-A21E-B24F-A954-0B906EA5F657}"/>
              </a:ext>
            </a:extLst>
          </p:cNvPr>
          <p:cNvSpPr txBox="1"/>
          <p:nvPr/>
        </p:nvSpPr>
        <p:spPr>
          <a:xfrm>
            <a:off x="1385999" y="2488306"/>
            <a:ext cx="8779977" cy="1328569"/>
          </a:xfrm>
          <a:prstGeom prst="rect">
            <a:avLst/>
          </a:prstGeom>
          <a:noFill/>
        </p:spPr>
        <p:txBody>
          <a:bodyPr wrap="square" rtlCol="0">
            <a:spAutoFit/>
          </a:bodyPr>
          <a:lstStyle/>
          <a:p>
            <a:pPr marL="457200" lvl="0" indent="-457200">
              <a:spcAft>
                <a:spcPts val="1000"/>
              </a:spcAft>
              <a:buFont typeface="+mj-lt"/>
              <a:buAutoNum type="alphaLcParenR" startAt="5"/>
            </a:pPr>
            <a:r>
              <a:rPr lang="en-GB" sz="2400" dirty="0">
                <a:solidFill>
                  <a:srgbClr val="575757"/>
                </a:solidFill>
                <a:latin typeface="Arial" panose="020B0604020202020204" pitchFamily="34" charset="0"/>
                <a:cs typeface="Arial" panose="020B0604020202020204" pitchFamily="34" charset="0"/>
              </a:rPr>
              <a:t>All of the above.</a:t>
            </a:r>
          </a:p>
          <a:p>
            <a:pPr lvl="0">
              <a:spcAft>
                <a:spcPts val="1000"/>
              </a:spcAft>
            </a:pPr>
            <a:r>
              <a:rPr lang="en-GB" sz="2400" dirty="0">
                <a:solidFill>
                  <a:srgbClr val="575757"/>
                </a:solidFill>
                <a:latin typeface="Arial" panose="020B0604020202020204" pitchFamily="34" charset="0"/>
                <a:cs typeface="Arial" panose="020B0604020202020204" pitchFamily="34" charset="0"/>
              </a:rPr>
              <a:t>[</a:t>
            </a:r>
            <a:r>
              <a:rPr lang="en-GB" sz="2400" dirty="0">
                <a:solidFill>
                  <a:srgbClr val="575757"/>
                </a:solidFill>
                <a:highlight>
                  <a:srgbClr val="FFFF00"/>
                </a:highlight>
                <a:latin typeface="Arial" panose="020B0604020202020204" pitchFamily="34" charset="0"/>
                <a:cs typeface="Arial" panose="020B0604020202020204" pitchFamily="34" charset="0"/>
              </a:rPr>
              <a:t>Insert details of the range of opportunities for parents (and students) to get access to more information</a:t>
            </a:r>
            <a:r>
              <a:rPr lang="en-GB" sz="2400" dirty="0">
                <a:solidFill>
                  <a:srgbClr val="575757"/>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92725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2. Kieran is predicted GCSE grade 3 in Maths and a GCSE grade 4 in English. He wants to go to college to study hairdressing. Would he need to carry on with English or Maths at college?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3559013"/>
            <a:ext cx="8339891" cy="145680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Yes. Both English and Maths.</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Yes. Maths.</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No. He doesn’t need to study either of them again.</a:t>
            </a:r>
          </a:p>
        </p:txBody>
      </p:sp>
    </p:spTree>
    <p:extLst>
      <p:ext uri="{BB962C8B-B14F-4D97-AF65-F5344CB8AC3E}">
        <p14:creationId xmlns:p14="http://schemas.microsoft.com/office/powerpoint/2010/main" val="158165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3. Sami isn’t sure what to do next but has heard of traineeships, what are they?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66346"/>
            <a:ext cx="8339891" cy="1826141"/>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Training on board a ship.</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 type of specialised apprenticeship.</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A skills development programme with work experience that gets you ready for work.</a:t>
            </a:r>
          </a:p>
        </p:txBody>
      </p:sp>
    </p:spTree>
    <p:extLst>
      <p:ext uri="{BB962C8B-B14F-4D97-AF65-F5344CB8AC3E}">
        <p14:creationId xmlns:p14="http://schemas.microsoft.com/office/powerpoint/2010/main" val="415127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5999" y="1587599"/>
            <a:ext cx="10052965" cy="1711389"/>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4. Jerome wants to find out more about university and how what he studies at 16 can impact his options. He’s heard of UCAS points but doesn’t know what they are, are they:</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3559013"/>
            <a:ext cx="10354244" cy="2564805"/>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Points your teacher gives out during sixth form/college for good work  </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Points that show how good a university is – ones with higher points get better results  </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Points you get for doing a Level 3 qualification such as A-levels or T-levels and different HE courses need a minimum number of points to apply </a:t>
            </a:r>
          </a:p>
        </p:txBody>
      </p:sp>
    </p:spTree>
    <p:extLst>
      <p:ext uri="{BB962C8B-B14F-4D97-AF65-F5344CB8AC3E}">
        <p14:creationId xmlns:p14="http://schemas.microsoft.com/office/powerpoint/2010/main" val="691330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9748166" cy="1157492"/>
          </a:xfrm>
        </p:spPr>
        <p:txBody>
          <a:bodyPr numCol="1"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5. True or false? You need a degree to get a good job today. </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66346"/>
            <a:ext cx="8339891" cy="959237"/>
          </a:xfrm>
          <a:prstGeom prst="rect">
            <a:avLst/>
          </a:prstGeom>
          <a:noFill/>
        </p:spPr>
        <p:txBody>
          <a:bodyPr wrap="square" rtlCol="0">
            <a:spAutoFit/>
          </a:bodyPr>
          <a:lstStyle/>
          <a:p>
            <a:pPr marL="45720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True.</a:t>
            </a:r>
          </a:p>
          <a:p>
            <a:pPr marL="45720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False. </a:t>
            </a:r>
          </a:p>
        </p:txBody>
      </p:sp>
      <p:sp>
        <p:nvSpPr>
          <p:cNvPr id="2" name="TextBox 1">
            <a:extLst>
              <a:ext uri="{FF2B5EF4-FFF2-40B4-BE49-F238E27FC236}">
                <a16:creationId xmlns:a16="http://schemas.microsoft.com/office/drawing/2014/main" id="{B382D542-AAE9-7748-AA0A-B14F0844830A}"/>
              </a:ext>
            </a:extLst>
          </p:cNvPr>
          <p:cNvSpPr txBox="1"/>
          <p:nvPr/>
        </p:nvSpPr>
        <p:spPr>
          <a:xfrm>
            <a:off x="1385999" y="5125967"/>
            <a:ext cx="9013059" cy="545727"/>
          </a:xfrm>
          <a:prstGeom prst="rect">
            <a:avLst/>
          </a:prstGeom>
          <a:noFill/>
        </p:spPr>
        <p:txBody>
          <a:bodyPr wrap="square" rtlCol="0">
            <a:spAutoFit/>
          </a:bodyPr>
          <a:lstStyle/>
          <a:p>
            <a:pPr>
              <a:lnSpc>
                <a:spcPct val="115000"/>
              </a:lnSpc>
            </a:pPr>
            <a:r>
              <a:rPr lang="en-GB" sz="2800" i="1" dirty="0">
                <a:solidFill>
                  <a:srgbClr val="575757"/>
                </a:solidFill>
                <a:latin typeface="Arial" panose="020B0604020202020204" pitchFamily="34" charset="0"/>
                <a:cs typeface="Arial" panose="020B0604020202020204" pitchFamily="34" charset="0"/>
              </a:rPr>
              <a:t>What do we know about some of the options? </a:t>
            </a:r>
          </a:p>
        </p:txBody>
      </p:sp>
    </p:spTree>
    <p:extLst>
      <p:ext uri="{BB962C8B-B14F-4D97-AF65-F5344CB8AC3E}">
        <p14:creationId xmlns:p14="http://schemas.microsoft.com/office/powerpoint/2010/main" val="418716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5999" y="1587600"/>
            <a:ext cx="10207285" cy="1157492"/>
          </a:xfrm>
        </p:spPr>
        <p:txBody>
          <a:bodyPr numCol="1" spcCol="360000">
            <a:noAutofit/>
          </a:bodyPr>
          <a:lstStyle/>
          <a:p>
            <a:pPr lvl="0" algn="l">
              <a:lnSpc>
                <a:spcPts val="3360"/>
              </a:lnSpc>
            </a:pPr>
            <a:r>
              <a:rPr lang="en-GB" sz="2800" b="1" dirty="0">
                <a:solidFill>
                  <a:srgbClr val="DF591C"/>
                </a:solidFill>
                <a:latin typeface="Arial" panose="020B0604020202020204" pitchFamily="34" charset="0"/>
                <a:cs typeface="Arial" panose="020B0604020202020204" pitchFamily="34" charset="0"/>
              </a:rPr>
              <a:t>5. Apprentices spend some of their time studying at a college or training provider – how much time?</a:t>
            </a:r>
            <a:br>
              <a:rPr lang="en-GB" sz="2800" b="1" dirty="0">
                <a:solidFill>
                  <a:srgbClr val="DF591C"/>
                </a:solidFill>
                <a:latin typeface="Arial" panose="020B0604020202020204" pitchFamily="34" charset="0"/>
                <a:cs typeface="Arial" panose="020B0604020202020204" pitchFamily="34" charset="0"/>
              </a:rPr>
            </a:br>
            <a:endParaRPr lang="en-US" sz="2800" b="1" dirty="0">
              <a:solidFill>
                <a:srgbClr val="DF591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88F3C95E-1B7E-BD4A-B220-F361E09AF271}"/>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Section 1: So what are the options?</a:t>
            </a:r>
          </a:p>
        </p:txBody>
      </p:sp>
      <p:sp>
        <p:nvSpPr>
          <p:cNvPr id="11" name="TextBox 10">
            <a:extLst>
              <a:ext uri="{FF2B5EF4-FFF2-40B4-BE49-F238E27FC236}">
                <a16:creationId xmlns:a16="http://schemas.microsoft.com/office/drawing/2014/main" id="{63FFA645-7E5A-854C-89B7-AFC1155349B7}"/>
              </a:ext>
            </a:extLst>
          </p:cNvPr>
          <p:cNvSpPr txBox="1"/>
          <p:nvPr/>
        </p:nvSpPr>
        <p:spPr>
          <a:xfrm>
            <a:off x="1385999" y="2848417"/>
            <a:ext cx="8339891" cy="1456809"/>
          </a:xfrm>
          <a:prstGeom prst="rect">
            <a:avLst/>
          </a:prstGeom>
          <a:noFill/>
        </p:spPr>
        <p:txBody>
          <a:bodyPr wrap="square" rtlCol="0">
            <a:spAutoFit/>
          </a:bodyPr>
          <a:lstStyle/>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50%</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20%</a:t>
            </a:r>
          </a:p>
          <a:p>
            <a:pPr marL="457200" lvl="0" indent="-457200">
              <a:spcAft>
                <a:spcPts val="1000"/>
              </a:spcAft>
              <a:buFont typeface="+mj-lt"/>
              <a:buAutoNum type="alphaLcParenR"/>
            </a:pPr>
            <a:r>
              <a:rPr lang="en-GB" sz="2400" dirty="0">
                <a:solidFill>
                  <a:srgbClr val="575757"/>
                </a:solidFill>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1778946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342900" marR="0" indent="-342900"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kumimoji="0" sz="2000" b="0" i="0" u="none" strike="noStrike" kern="1200" cap="none" spc="0" normalizeH="0" baseline="0" noProof="0" dirty="0">
            <a:ln>
              <a:noFill/>
            </a:ln>
            <a:solidFill>
              <a:srgbClr val="575757"/>
            </a:solidFill>
            <a:effectLst/>
            <a:highlight>
              <a:srgbClr val="FFFF00"/>
            </a:highlight>
            <a:uLnTx/>
            <a:uFillTx/>
            <a:latin typeface="Franklin Gothic Book" panose="020B0503020102020204" pitchFamily="34" charset="0"/>
            <a:ea typeface="Times New Roman" panose="02020603050405020304" pitchFamily="18" charset="0"/>
            <a:cs typeface="Calibri" panose="020F050202020403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57a76e4-6ad1-4699-ba35-f9a0dddfe8b2">
      <Terms xmlns="http://schemas.microsoft.com/office/infopath/2007/PartnerControls"/>
    </lcf76f155ced4ddcb4097134ff3c332f>
    <TaxCatchAll xmlns="02378f56-08f9-45ce-b0f1-d445574fa28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5c323eb9-42bf-4c5f-9fdb-2be1ed835cc9" ContentTypeId="0x0101005349523CC1896445A8482293E4E1B23E01" PreviousValue="false"/>
</file>

<file path=customXml/item4.xml><?xml version="1.0" encoding="utf-8"?>
<ct:contentTypeSchema xmlns:ct="http://schemas.microsoft.com/office/2006/metadata/contentType" xmlns:ma="http://schemas.microsoft.com/office/2006/metadata/properties/metaAttributes" ct:_="" ma:_="" ma:contentTypeName="Document" ma:contentTypeID="0x010100C5F59934EEEA654DA6B949DB346BD048" ma:contentTypeVersion="11" ma:contentTypeDescription="Create a new document." ma:contentTypeScope="" ma:versionID="1f539eb79fd07cfa4dbbc103e87cbb5c">
  <xsd:schema xmlns:xsd="http://www.w3.org/2001/XMLSchema" xmlns:xs="http://www.w3.org/2001/XMLSchema" xmlns:p="http://schemas.microsoft.com/office/2006/metadata/properties" xmlns:ns2="e57a76e4-6ad1-4699-ba35-f9a0dddfe8b2" xmlns:ns3="02378f56-08f9-45ce-b0f1-d445574fa283" targetNamespace="http://schemas.microsoft.com/office/2006/metadata/properties" ma:root="true" ma:fieldsID="ca1db2bf2562da65411a31640df54d8e" ns2:_="" ns3:_="">
    <xsd:import namespace="e57a76e4-6ad1-4699-ba35-f9a0dddfe8b2"/>
    <xsd:import namespace="02378f56-08f9-45ce-b0f1-d445574fa28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7a76e4-6ad1-4699-ba35-f9a0dddfe8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c06df1e1-eda6-400e-8666-2006690d35f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378f56-08f9-45ce-b0f1-d445574fa28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b70483c2-3f13-4611-a51a-42e00f1f9e1f}" ma:internalName="TaxCatchAll" ma:showField="CatchAllData" ma:web="02378f56-08f9-45ce-b0f1-d445574fa28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44E269-B0F4-4063-9A37-1740FE320B6B}">
  <ds:schemaRefs>
    <ds:schemaRef ds:uri="http://schemas.microsoft.com/office/2006/metadata/properties"/>
    <ds:schemaRef ds:uri="http://schemas.microsoft.com/office/infopath/2007/PartnerControls"/>
    <ds:schemaRef ds:uri="b2ee2435-268c-497f-8d3e-cec60d8d0625"/>
  </ds:schemaRefs>
</ds:datastoreItem>
</file>

<file path=customXml/itemProps2.xml><?xml version="1.0" encoding="utf-8"?>
<ds:datastoreItem xmlns:ds="http://schemas.openxmlformats.org/officeDocument/2006/customXml" ds:itemID="{012E8FF3-291C-430E-B753-9438DD0DE04F}">
  <ds:schemaRefs>
    <ds:schemaRef ds:uri="http://schemas.microsoft.com/sharepoint/v3/contenttype/forms"/>
  </ds:schemaRefs>
</ds:datastoreItem>
</file>

<file path=customXml/itemProps3.xml><?xml version="1.0" encoding="utf-8"?>
<ds:datastoreItem xmlns:ds="http://schemas.openxmlformats.org/officeDocument/2006/customXml" ds:itemID="{9E781D7F-0FF8-4DCC-B0BE-791235644A29}">
  <ds:schemaRefs>
    <ds:schemaRef ds:uri="Microsoft.SharePoint.Taxonomy.ContentTypeSync"/>
  </ds:schemaRefs>
</ds:datastoreItem>
</file>

<file path=customXml/itemProps4.xml><?xml version="1.0" encoding="utf-8"?>
<ds:datastoreItem xmlns:ds="http://schemas.openxmlformats.org/officeDocument/2006/customXml" ds:itemID="{15879DBB-E43F-40F3-A144-4CABBD684652}"/>
</file>

<file path=docProps/app.xml><?xml version="1.0" encoding="utf-8"?>
<Properties xmlns="http://schemas.openxmlformats.org/officeDocument/2006/extended-properties" xmlns:vt="http://schemas.openxmlformats.org/officeDocument/2006/docPropsVTypes">
  <TotalTime>1964</TotalTime>
  <Words>2819</Words>
  <Application>Microsoft Office PowerPoint</Application>
  <PresentationFormat>Widescreen</PresentationFormat>
  <Paragraphs>289</Paragraphs>
  <Slides>48</Slides>
  <Notes>48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Calibri Light</vt:lpstr>
      <vt:lpstr>Franklin Gothic Book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Lucy Woodley</cp:lastModifiedBy>
  <cp:revision>195</cp:revision>
  <dcterms:created xsi:type="dcterms:W3CDTF">2020-09-09T12:12:41Z</dcterms:created>
  <dcterms:modified xsi:type="dcterms:W3CDTF">2023-07-02T19:48:58Z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0x010100C5F59934EEEA654DA6B949DB346BD048</vt:lpwstr>
  </property>
</Properties>
</file>